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handoutMasterIdLst>
    <p:handoutMasterId r:id="rId29"/>
  </p:handoutMasterIdLst>
  <p:sldIdLst>
    <p:sldId id="275" r:id="rId2"/>
    <p:sldId id="279" r:id="rId3"/>
    <p:sldId id="280" r:id="rId4"/>
    <p:sldId id="281" r:id="rId5"/>
    <p:sldId id="282" r:id="rId6"/>
    <p:sldId id="283" r:id="rId7"/>
    <p:sldId id="284" r:id="rId8"/>
    <p:sldId id="285" r:id="rId9"/>
    <p:sldId id="286" r:id="rId10"/>
    <p:sldId id="287" r:id="rId11"/>
    <p:sldId id="288" r:id="rId12"/>
    <p:sldId id="289" r:id="rId13"/>
    <p:sldId id="290" r:id="rId14"/>
    <p:sldId id="291" r:id="rId15"/>
    <p:sldId id="324" r:id="rId16"/>
    <p:sldId id="321" r:id="rId17"/>
    <p:sldId id="329" r:id="rId18"/>
    <p:sldId id="327" r:id="rId19"/>
    <p:sldId id="328" r:id="rId20"/>
    <p:sldId id="326" r:id="rId21"/>
    <p:sldId id="333" r:id="rId22"/>
    <p:sldId id="334" r:id="rId23"/>
    <p:sldId id="322" r:id="rId24"/>
    <p:sldId id="323" r:id="rId25"/>
    <p:sldId id="320" r:id="rId26"/>
    <p:sldId id="330"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9" d="100"/>
          <a:sy n="59" d="100"/>
        </p:scale>
        <p:origin x="-1686" y="-27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F17167C-456D-4AB4-9860-84E5EF5D2F25}" type="datetimeFigureOut">
              <a:rPr lang="en-US" smtClean="0"/>
              <a:pPr/>
              <a:t>4/18/2020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E0B7FB-A757-4C38-8A72-96F98D53412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E4555A-DAA8-440E-98FA-27F4CEA7E6CF}" type="datetimeFigureOut">
              <a:rPr lang="en-US" smtClean="0"/>
              <a:pPr/>
              <a:t>4/18/2020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AE8033-55A8-42F2-9CD5-65004E71EF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D5B9597-A804-457C-BFAD-56FC754C0E7A}" type="datetimeFigureOut">
              <a:rPr lang="en-US" smtClean="0"/>
              <a:pPr/>
              <a:t>4/18/2020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4E0369E-C00D-4726-BA42-5FF29CEAA8C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5B9597-A804-457C-BFAD-56FC754C0E7A}" type="datetimeFigureOut">
              <a:rPr lang="en-US" smtClean="0"/>
              <a:pPr/>
              <a:t>4/18/2020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4E0369E-C00D-4726-BA42-5FF29CEAA8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5B9597-A804-457C-BFAD-56FC754C0E7A}" type="datetimeFigureOut">
              <a:rPr lang="en-US" smtClean="0"/>
              <a:pPr/>
              <a:t>4/18/2020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4E0369E-C00D-4726-BA42-5FF29CEAA8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D5B9597-A804-457C-BFAD-56FC754C0E7A}" type="datetimeFigureOut">
              <a:rPr lang="en-US" smtClean="0"/>
              <a:pPr/>
              <a:t>4/18/2020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4E0369E-C00D-4726-BA42-5FF29CEAA8C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D5B9597-A804-457C-BFAD-56FC754C0E7A}" type="datetimeFigureOut">
              <a:rPr lang="en-US" smtClean="0"/>
              <a:pPr/>
              <a:t>4/18/2020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4E0369E-C00D-4726-BA42-5FF29CEAA8C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D5B9597-A804-457C-BFAD-56FC754C0E7A}" type="datetimeFigureOut">
              <a:rPr lang="en-US" smtClean="0"/>
              <a:pPr/>
              <a:t>4/18/2020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4E0369E-C00D-4726-BA42-5FF29CEAA8C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D5B9597-A804-457C-BFAD-56FC754C0E7A}" type="datetimeFigureOut">
              <a:rPr lang="en-US" smtClean="0"/>
              <a:pPr/>
              <a:t>4/18/2020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4E0369E-C00D-4726-BA42-5FF29CEAA8C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D5B9597-A804-457C-BFAD-56FC754C0E7A}" type="datetimeFigureOut">
              <a:rPr lang="en-US" smtClean="0"/>
              <a:pPr/>
              <a:t>4/18/2020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4E0369E-C00D-4726-BA42-5FF29CEAA8C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D5B9597-A804-457C-BFAD-56FC754C0E7A}" type="datetimeFigureOut">
              <a:rPr lang="en-US" smtClean="0"/>
              <a:pPr/>
              <a:t>4/18/2020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4E0369E-C00D-4726-BA42-5FF29CEAA8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D5B9597-A804-457C-BFAD-56FC754C0E7A}" type="datetimeFigureOut">
              <a:rPr lang="en-US" smtClean="0"/>
              <a:pPr/>
              <a:t>4/18/2020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4E0369E-C00D-4726-BA42-5FF29CEAA8C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D5B9597-A804-457C-BFAD-56FC754C0E7A}" type="datetimeFigureOut">
              <a:rPr lang="en-US" smtClean="0"/>
              <a:pPr/>
              <a:t>4/18/2020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4E0369E-C00D-4726-BA42-5FF29CEAA8C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D5B9597-A804-457C-BFAD-56FC754C0E7A}" type="datetimeFigureOut">
              <a:rPr lang="en-US" smtClean="0"/>
              <a:pPr/>
              <a:t>4/18/2020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4E0369E-C00D-4726-BA42-5FF29CEAA8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28775"/>
            <a:ext cx="7772400" cy="1008063"/>
          </a:xfrm>
        </p:spPr>
        <p:txBody>
          <a:bodyPr>
            <a:normAutofit/>
          </a:bodyPr>
          <a:lstStyle/>
          <a:p>
            <a:pPr algn="ctr" eaLnBrk="1" hangingPunct="1"/>
            <a:r>
              <a:rPr lang="en-IE" sz="4800" dirty="0" smtClean="0"/>
              <a:t> Road Intersections</a:t>
            </a:r>
            <a:endParaRPr lang="en-GB" sz="4800" dirty="0" smtClean="0"/>
          </a:p>
        </p:txBody>
      </p:sp>
      <p:sp>
        <p:nvSpPr>
          <p:cNvPr id="2051" name="Rectangle 4"/>
          <p:cNvSpPr>
            <a:spLocks noGrp="1" noChangeArrowheads="1"/>
          </p:cNvSpPr>
          <p:nvPr>
            <p:ph type="subTitle" idx="1"/>
          </p:nvPr>
        </p:nvSpPr>
        <p:spPr>
          <a:xfrm>
            <a:off x="827088" y="3071813"/>
            <a:ext cx="7377112" cy="3309937"/>
          </a:xfrm>
        </p:spPr>
        <p:txBody>
          <a:bodyPr>
            <a:normAutofit/>
          </a:bodyPr>
          <a:lstStyle/>
          <a:p>
            <a:pPr algn="l" eaLnBrk="1" hangingPunct="1">
              <a:spcBef>
                <a:spcPct val="0"/>
              </a:spcBef>
            </a:pPr>
            <a:endParaRPr lang="en-GB" sz="2000" dirty="0" smtClean="0">
              <a:solidFill>
                <a:srgbClr val="001933"/>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normAutofit fontScale="92500"/>
          </a:bodyPr>
          <a:lstStyle/>
          <a:p>
            <a:pPr marL="533400" indent="-533400" eaLnBrk="1" hangingPunct="1">
              <a:defRPr/>
            </a:pPr>
            <a:r>
              <a:rPr lang="en-GB" dirty="0" smtClean="0"/>
              <a:t>Key elements of intersection performance for transit are:</a:t>
            </a:r>
          </a:p>
          <a:p>
            <a:pPr marL="533400" indent="-533400" eaLnBrk="1" hangingPunct="1">
              <a:defRPr/>
            </a:pPr>
            <a:endParaRPr lang="en-GB" dirty="0" smtClean="0"/>
          </a:p>
          <a:p>
            <a:pPr>
              <a:spcBef>
                <a:spcPts val="1000"/>
              </a:spcBef>
              <a:defRPr/>
            </a:pPr>
            <a:r>
              <a:rPr lang="en-GB" dirty="0" smtClean="0"/>
              <a:t>(1) </a:t>
            </a:r>
            <a:r>
              <a:rPr lang="en-IE" dirty="0" smtClean="0"/>
              <a:t>When transit operations involve buses, they share the same key characteristics as vehicles.</a:t>
            </a:r>
          </a:p>
          <a:p>
            <a:pPr>
              <a:spcBef>
                <a:spcPts val="1000"/>
              </a:spcBef>
              <a:defRPr/>
            </a:pPr>
            <a:r>
              <a:rPr lang="en-GB" dirty="0" smtClean="0"/>
              <a:t>(2) A transit stop in an intersection area, influence pedestrian, bicycle, and motor vehicle flow and safety</a:t>
            </a:r>
          </a:p>
          <a:p>
            <a:pPr>
              <a:spcBef>
                <a:spcPts val="1000"/>
              </a:spcBef>
              <a:defRPr/>
            </a:pPr>
            <a:r>
              <a:rPr lang="en-GB" dirty="0" smtClean="0"/>
              <a:t>(3) When appropriate the unique characteristics of light-rail transit must be taken into account</a:t>
            </a:r>
          </a:p>
          <a:p>
            <a:pPr marL="533400" indent="-533400" eaLnBrk="1" hangingPunct="1">
              <a:defRPr/>
            </a:pPr>
            <a:endParaRPr lang="en-GB" dirty="0" smtClean="0"/>
          </a:p>
        </p:txBody>
      </p:sp>
      <p:sp>
        <p:nvSpPr>
          <p:cNvPr id="14338" name="Rectangle 2"/>
          <p:cNvSpPr>
            <a:spLocks noGrp="1" noChangeArrowheads="1"/>
          </p:cNvSpPr>
          <p:nvPr>
            <p:ph type="title"/>
          </p:nvPr>
        </p:nvSpPr>
        <p:spPr/>
        <p:txBody>
          <a:bodyPr/>
          <a:lstStyle/>
          <a:p>
            <a:pPr eaLnBrk="1" hangingPunct="1"/>
            <a:r>
              <a:rPr lang="en-IE" smtClean="0"/>
              <a:t>Transit</a:t>
            </a:r>
            <a:endParaRPr lang="en-GB" smtClean="0"/>
          </a:p>
        </p:txBody>
      </p:sp>
      <p:sp>
        <p:nvSpPr>
          <p:cNvPr id="14340" name="Text Box 4"/>
          <p:cNvSpPr txBox="1">
            <a:spLocks noChangeArrowheads="1"/>
          </p:cNvSpPr>
          <p:nvPr/>
        </p:nvSpPr>
        <p:spPr bwMode="auto">
          <a:xfrm>
            <a:off x="8778875" y="836613"/>
            <a:ext cx="365125" cy="6021387"/>
          </a:xfrm>
          <a:prstGeom prst="rect">
            <a:avLst/>
          </a:prstGeom>
          <a:solidFill>
            <a:srgbClr val="CC99FF"/>
          </a:solidFill>
          <a:ln w="9525">
            <a:noFill/>
            <a:miter lim="800000"/>
            <a:headEnd/>
            <a:tailEnd/>
          </a:ln>
        </p:spPr>
        <p:txBody>
          <a:bodyPr vert="eaVert" lIns="0" tIns="0" rIns="0" bIns="0">
            <a:spAutoFit/>
          </a:bodyPr>
          <a:lstStyle/>
          <a:p>
            <a:pPr>
              <a:spcBef>
                <a:spcPct val="50000"/>
              </a:spcBef>
            </a:pPr>
            <a:r>
              <a:rPr lang="en-GB" sz="2400" b="0" i="1">
                <a:latin typeface="Verdana" pitchFamily="34" charset="0"/>
              </a:rPr>
              <a:t>  Characteristics of Junction Users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214313" y="1571625"/>
            <a:ext cx="8715375" cy="5000625"/>
          </a:xfrm>
        </p:spPr>
        <p:txBody>
          <a:bodyPr>
            <a:normAutofit fontScale="92500" lnSpcReduction="10000"/>
          </a:bodyPr>
          <a:lstStyle/>
          <a:p>
            <a:pPr marL="0" algn="just">
              <a:spcBef>
                <a:spcPct val="0"/>
              </a:spcBef>
            </a:pPr>
            <a:r>
              <a:rPr lang="en-IE" sz="1800" dirty="0" smtClean="0">
                <a:solidFill>
                  <a:srgbClr val="001933"/>
                </a:solidFill>
              </a:rPr>
              <a:t>Pedestrian requirements must be fully considered in the design of intersections.  </a:t>
            </a:r>
          </a:p>
          <a:p>
            <a:pPr marL="0" algn="just">
              <a:spcBef>
                <a:spcPct val="0"/>
              </a:spcBef>
            </a:pPr>
            <a:r>
              <a:rPr lang="en-IE" sz="1800" b="1" dirty="0" smtClean="0">
                <a:solidFill>
                  <a:srgbClr val="001933"/>
                </a:solidFill>
              </a:rPr>
              <a:t>Crossings and Pedestrian Curb Cut Ramp Locations - </a:t>
            </a:r>
            <a:r>
              <a:rPr lang="en-IE" sz="1800" dirty="0" smtClean="0">
                <a:solidFill>
                  <a:srgbClr val="001933"/>
                </a:solidFill>
              </a:rPr>
              <a:t>Locations should correspond to the placement of sidewalks along approaching streets, and likely crossing locations. Pedestrian curb cut ramps need to ensure accessibility to crossing locations.</a:t>
            </a:r>
          </a:p>
          <a:p>
            <a:pPr marL="0" algn="just">
              <a:spcBef>
                <a:spcPct val="0"/>
              </a:spcBef>
            </a:pPr>
            <a:r>
              <a:rPr lang="en-IE" sz="1800" b="1" dirty="0" smtClean="0">
                <a:solidFill>
                  <a:srgbClr val="001933"/>
                </a:solidFill>
              </a:rPr>
              <a:t>Walking Speed – </a:t>
            </a:r>
            <a:r>
              <a:rPr lang="en-IE" sz="1800" dirty="0" smtClean="0">
                <a:solidFill>
                  <a:srgbClr val="001933"/>
                </a:solidFill>
              </a:rPr>
              <a:t>Under normal conditions, pedestrian walking speeds on sidewalks and crosswalks range from 2.5 feet per second to 6 feet per second. Elderly pedestrians and young children will generally be in the slower portion of this range. A walking speed of 3.5 to 4 feet per second for crosswalk signal timing is widely accepted as a guideline for walking speed in crosswalks. </a:t>
            </a:r>
          </a:p>
          <a:p>
            <a:pPr marL="0" algn="just">
              <a:spcBef>
                <a:spcPct val="0"/>
              </a:spcBef>
            </a:pPr>
            <a:r>
              <a:rPr lang="en-IE" sz="1800" b="1" dirty="0" smtClean="0">
                <a:solidFill>
                  <a:srgbClr val="001933"/>
                </a:solidFill>
              </a:rPr>
              <a:t>Pedestrian Flow Capacity – </a:t>
            </a:r>
            <a:r>
              <a:rPr lang="en-IE" sz="1800" dirty="0" smtClean="0">
                <a:solidFill>
                  <a:srgbClr val="001933"/>
                </a:solidFill>
              </a:rPr>
              <a:t>The number of pedestrians per hour that can be accommodated by the facility under normal conditions. </a:t>
            </a:r>
          </a:p>
          <a:p>
            <a:pPr marL="0" algn="just">
              <a:spcBef>
                <a:spcPct val="0"/>
              </a:spcBef>
            </a:pPr>
            <a:r>
              <a:rPr lang="en-IE" sz="1800" b="1" dirty="0" smtClean="0">
                <a:solidFill>
                  <a:srgbClr val="001933"/>
                </a:solidFill>
              </a:rPr>
              <a:t>Traffic Control, Yielding and Delay - </a:t>
            </a:r>
            <a:r>
              <a:rPr lang="en-IE" sz="1800" dirty="0" smtClean="0">
                <a:solidFill>
                  <a:srgbClr val="001933"/>
                </a:solidFill>
              </a:rPr>
              <a:t>In addition to pedestrian flow capacity, pedestrians are significantly affected by the type of traffic control installed at an intersection, the specific parameters of the control, and the resulting motor vehicle operations. At signalized intersections, the length and frequency of time provided for pedestrian crossings, the clarity of information provided, conflicting turning movements, and motor vehicle yielding are key influences on pedestrians’ ability to cross the street, and on delay.</a:t>
            </a:r>
          </a:p>
          <a:p>
            <a:pPr marL="0" algn="just">
              <a:spcBef>
                <a:spcPct val="0"/>
              </a:spcBef>
              <a:spcAft>
                <a:spcPts val="500"/>
              </a:spcAft>
            </a:pPr>
            <a:endParaRPr lang="en-IE" sz="1800" dirty="0" smtClean="0">
              <a:solidFill>
                <a:srgbClr val="001933"/>
              </a:solidFill>
            </a:endParaRPr>
          </a:p>
        </p:txBody>
      </p:sp>
      <p:sp>
        <p:nvSpPr>
          <p:cNvPr id="15362" name="Title 1"/>
          <p:cNvSpPr>
            <a:spLocks noGrp="1"/>
          </p:cNvSpPr>
          <p:nvPr>
            <p:ph type="title"/>
          </p:nvPr>
        </p:nvSpPr>
        <p:spPr/>
        <p:txBody>
          <a:bodyPr/>
          <a:lstStyle/>
          <a:p>
            <a:r>
              <a:rPr lang="en-IE" smtClean="0"/>
              <a:t>User Characteristics: Pedestrian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214313" y="1571625"/>
            <a:ext cx="8715375" cy="5000625"/>
          </a:xfrm>
        </p:spPr>
        <p:txBody>
          <a:bodyPr/>
          <a:lstStyle/>
          <a:p>
            <a:pPr marL="0" algn="just">
              <a:spcBef>
                <a:spcPct val="0"/>
              </a:spcBef>
            </a:pPr>
            <a:r>
              <a:rPr lang="en-IE" sz="1800" smtClean="0">
                <a:solidFill>
                  <a:srgbClr val="001933"/>
                </a:solidFill>
              </a:rPr>
              <a:t>The following important characteristics of motor vehicles are considered in intersection design:</a:t>
            </a:r>
          </a:p>
          <a:p>
            <a:pPr marL="0" algn="just">
              <a:spcBef>
                <a:spcPct val="0"/>
              </a:spcBef>
            </a:pPr>
            <a:r>
              <a:rPr lang="en-IE" sz="1800" b="1" smtClean="0">
                <a:solidFill>
                  <a:srgbClr val="001933"/>
                </a:solidFill>
              </a:rPr>
              <a:t>Design Vehicle - </a:t>
            </a:r>
            <a:r>
              <a:rPr lang="en-IE" sz="1800" smtClean="0">
                <a:solidFill>
                  <a:srgbClr val="001933"/>
                </a:solidFill>
              </a:rPr>
              <a:t>The largest type of motor vehicle that is normally expected to be accommodated through the intersection. </a:t>
            </a:r>
          </a:p>
          <a:p>
            <a:pPr marL="0" algn="just">
              <a:spcBef>
                <a:spcPct val="0"/>
              </a:spcBef>
            </a:pPr>
            <a:r>
              <a:rPr lang="en-IE" sz="1800" b="1" smtClean="0">
                <a:solidFill>
                  <a:srgbClr val="001933"/>
                </a:solidFill>
              </a:rPr>
              <a:t>Design Speed - </a:t>
            </a:r>
            <a:r>
              <a:rPr lang="en-IE" sz="1800" smtClean="0">
                <a:solidFill>
                  <a:srgbClr val="001933"/>
                </a:solidFill>
              </a:rPr>
              <a:t>The motor vehicle speed selected on adjoining segments of roadway. </a:t>
            </a:r>
            <a:r>
              <a:rPr lang="en-IE" sz="1800" b="1" smtClean="0">
                <a:solidFill>
                  <a:srgbClr val="001933"/>
                </a:solidFill>
              </a:rPr>
              <a:t>Motor Vehicle Capacity - </a:t>
            </a:r>
            <a:r>
              <a:rPr lang="en-IE" sz="1800" smtClean="0">
                <a:solidFill>
                  <a:srgbClr val="001933"/>
                </a:solidFill>
              </a:rPr>
              <a:t>The number of motor vehicles that can be moved through an intersection under normal conditions. </a:t>
            </a:r>
          </a:p>
          <a:p>
            <a:pPr marL="0" algn="just">
              <a:spcBef>
                <a:spcPct val="0"/>
              </a:spcBef>
            </a:pPr>
            <a:r>
              <a:rPr lang="en-IE" sz="1800" b="1" smtClean="0">
                <a:solidFill>
                  <a:srgbClr val="001933"/>
                </a:solidFill>
              </a:rPr>
              <a:t>Traffic Control - </a:t>
            </a:r>
            <a:r>
              <a:rPr lang="en-IE" sz="1800" smtClean="0">
                <a:solidFill>
                  <a:srgbClr val="001933"/>
                </a:solidFill>
              </a:rPr>
              <a:t>Much like other users, motor vehicles are influenced by the type and timing of traffic control installed at an intersection, and number of other users. At roundabouts, STOP controlled, YIELD controlled, and uncontrolled intersections, motor vehicle capacity and delay are influenced by conflicting traffic streams. At signalized intersections, the time provided for each movement, conflicting turning movements, and the volume and mix of other users are key influences on both motor vehicle capacity and delay.</a:t>
            </a:r>
          </a:p>
          <a:p>
            <a:pPr marL="0" algn="just">
              <a:spcBef>
                <a:spcPct val="0"/>
              </a:spcBef>
              <a:spcAft>
                <a:spcPts val="500"/>
              </a:spcAft>
            </a:pPr>
            <a:endParaRPr lang="en-IE" sz="1800" smtClean="0">
              <a:solidFill>
                <a:srgbClr val="001933"/>
              </a:solidFill>
            </a:endParaRPr>
          </a:p>
        </p:txBody>
      </p:sp>
      <p:sp>
        <p:nvSpPr>
          <p:cNvPr id="16386" name="Title 1"/>
          <p:cNvSpPr>
            <a:spLocks noGrp="1"/>
          </p:cNvSpPr>
          <p:nvPr>
            <p:ph type="title"/>
          </p:nvPr>
        </p:nvSpPr>
        <p:spPr>
          <a:xfrm>
            <a:off x="285750" y="908050"/>
            <a:ext cx="8401050" cy="719138"/>
          </a:xfrm>
        </p:spPr>
        <p:txBody>
          <a:bodyPr>
            <a:normAutofit fontScale="90000"/>
          </a:bodyPr>
          <a:lstStyle/>
          <a:p>
            <a:r>
              <a:rPr lang="en-IE" smtClean="0"/>
              <a:t>User Characteristics: Motor Vehicles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214313" y="1571625"/>
            <a:ext cx="8715375" cy="5000625"/>
          </a:xfrm>
        </p:spPr>
        <p:txBody>
          <a:bodyPr>
            <a:normAutofit lnSpcReduction="10000"/>
          </a:bodyPr>
          <a:lstStyle/>
          <a:p>
            <a:pPr marL="0" algn="just">
              <a:spcBef>
                <a:spcPct val="0"/>
              </a:spcBef>
            </a:pPr>
            <a:r>
              <a:rPr lang="en-IE" sz="1800" smtClean="0">
                <a:solidFill>
                  <a:srgbClr val="001933"/>
                </a:solidFill>
              </a:rPr>
              <a:t>Bicyclists’ needs must be integrated into the design of intersections. When travelling with motor vehicles, bicyclists are subject to motor vehicle traffic laws. </a:t>
            </a:r>
          </a:p>
          <a:p>
            <a:pPr marL="0" algn="just">
              <a:spcBef>
                <a:spcPct val="0"/>
              </a:spcBef>
            </a:pPr>
            <a:r>
              <a:rPr lang="en-IE" sz="1800" b="1" smtClean="0">
                <a:solidFill>
                  <a:srgbClr val="001933"/>
                </a:solidFill>
              </a:rPr>
              <a:t>Cross-section - </a:t>
            </a:r>
            <a:r>
              <a:rPr lang="en-IE" sz="1800" smtClean="0">
                <a:solidFill>
                  <a:srgbClr val="001933"/>
                </a:solidFill>
              </a:rPr>
              <a:t>Bicyclists position themselves for their intended destination regardless of the presence of bike lanes or shoulders. If bicycle lanes are present, the design needs to insure that bicyclists can merge to the proper location based on the bicyclist’s intended destination.</a:t>
            </a:r>
          </a:p>
          <a:p>
            <a:pPr marL="0" algn="just">
              <a:spcBef>
                <a:spcPct val="0"/>
              </a:spcBef>
            </a:pPr>
            <a:r>
              <a:rPr lang="en-IE" sz="1800" b="1" smtClean="0">
                <a:solidFill>
                  <a:srgbClr val="001933"/>
                </a:solidFill>
              </a:rPr>
              <a:t>Operating Speed - </a:t>
            </a:r>
            <a:r>
              <a:rPr lang="en-IE" sz="1800" smtClean="0">
                <a:solidFill>
                  <a:srgbClr val="001933"/>
                </a:solidFill>
              </a:rPr>
              <a:t>At unsignalized intersections, an average bicycle speed of 15 miles per hour can be assumed on the major street. On the minor street, bicyclists usually stop or slow, and travel through the intersection at speeds well below 15 miles per hour. At signalized intersections, bicyclists receiving the green signal proceed through the intersection at an average speed of 15 miles per hour. Bicyclists who have stopped for a signal proceed through the intersection at speeds well below 15 miles per hour.</a:t>
            </a:r>
          </a:p>
          <a:p>
            <a:pPr marL="0" algn="just">
              <a:spcBef>
                <a:spcPct val="0"/>
              </a:spcBef>
            </a:pPr>
            <a:r>
              <a:rPr lang="en-IE" sz="1800" b="1" smtClean="0">
                <a:solidFill>
                  <a:srgbClr val="001933"/>
                </a:solidFill>
              </a:rPr>
              <a:t>Bicycle Capacity - </a:t>
            </a:r>
            <a:r>
              <a:rPr lang="en-IE" sz="1800" smtClean="0">
                <a:solidFill>
                  <a:srgbClr val="001933"/>
                </a:solidFill>
              </a:rPr>
              <a:t>The number of bicycles per hour that can be accommodated by the facility under normal conditions. </a:t>
            </a:r>
          </a:p>
          <a:p>
            <a:pPr marL="0" algn="just">
              <a:spcBef>
                <a:spcPct val="0"/>
              </a:spcBef>
            </a:pPr>
            <a:r>
              <a:rPr lang="en-IE" sz="1800" b="1" smtClean="0">
                <a:solidFill>
                  <a:srgbClr val="001933"/>
                </a:solidFill>
              </a:rPr>
              <a:t>Traffic Control - </a:t>
            </a:r>
            <a:r>
              <a:rPr lang="en-IE" sz="1800" smtClean="0">
                <a:solidFill>
                  <a:srgbClr val="001933"/>
                </a:solidFill>
              </a:rPr>
              <a:t>Bicyclists are required by law to obey control devices at intersections. Therefore, traffic control devices need to account for bicycle activity. </a:t>
            </a:r>
          </a:p>
          <a:p>
            <a:pPr marL="0" algn="just">
              <a:spcBef>
                <a:spcPct val="0"/>
              </a:spcBef>
              <a:spcAft>
                <a:spcPts val="500"/>
              </a:spcAft>
            </a:pPr>
            <a:endParaRPr lang="en-IE" sz="1800" smtClean="0">
              <a:solidFill>
                <a:srgbClr val="001933"/>
              </a:solidFill>
            </a:endParaRPr>
          </a:p>
        </p:txBody>
      </p:sp>
      <p:sp>
        <p:nvSpPr>
          <p:cNvPr id="17410" name="Title 1"/>
          <p:cNvSpPr>
            <a:spLocks noGrp="1"/>
          </p:cNvSpPr>
          <p:nvPr>
            <p:ph type="title"/>
          </p:nvPr>
        </p:nvSpPr>
        <p:spPr/>
        <p:txBody>
          <a:bodyPr/>
          <a:lstStyle/>
          <a:p>
            <a:r>
              <a:rPr lang="en-IE" smtClean="0"/>
              <a:t>User Characteristics: Bicycles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214313" y="1571625"/>
            <a:ext cx="8715375" cy="5000625"/>
          </a:xfrm>
        </p:spPr>
        <p:txBody>
          <a:bodyPr/>
          <a:lstStyle/>
          <a:p>
            <a:pPr marL="0">
              <a:spcBef>
                <a:spcPct val="0"/>
              </a:spcBef>
              <a:spcAft>
                <a:spcPts val="500"/>
              </a:spcAft>
            </a:pPr>
            <a:r>
              <a:rPr lang="en-IE" sz="1800" smtClean="0">
                <a:solidFill>
                  <a:srgbClr val="001933"/>
                </a:solidFill>
              </a:rPr>
              <a:t>Transit vehicles are largely treated as motor vehicles at an intersection.</a:t>
            </a:r>
          </a:p>
          <a:p>
            <a:pPr marL="0">
              <a:spcBef>
                <a:spcPct val="0"/>
              </a:spcBef>
              <a:spcAft>
                <a:spcPts val="500"/>
              </a:spcAft>
            </a:pPr>
            <a:r>
              <a:rPr lang="en-IE" sz="1800" smtClean="0">
                <a:solidFill>
                  <a:srgbClr val="001933"/>
                </a:solidFill>
              </a:rPr>
              <a:t>The transit specific characteristics are as follows:</a:t>
            </a:r>
          </a:p>
          <a:p>
            <a:pPr marL="0">
              <a:spcBef>
                <a:spcPct val="0"/>
              </a:spcBef>
            </a:pPr>
            <a:r>
              <a:rPr lang="en-IE" sz="1800" smtClean="0">
                <a:solidFill>
                  <a:srgbClr val="001933"/>
                </a:solidFill>
              </a:rPr>
              <a:t>The </a:t>
            </a:r>
            <a:r>
              <a:rPr lang="en-IE" sz="1800" b="1" smtClean="0">
                <a:solidFill>
                  <a:srgbClr val="001933"/>
                </a:solidFill>
              </a:rPr>
              <a:t>turning path </a:t>
            </a:r>
            <a:r>
              <a:rPr lang="en-IE" sz="1800" smtClean="0">
                <a:solidFill>
                  <a:srgbClr val="001933"/>
                </a:solidFill>
              </a:rPr>
              <a:t>of the design vehicle appropriate for most types of transit service is has to be accommodated. Tracked transit vehicles, such as trolleys, have turning radii as specified by their manufacturer. Their interactions with other traffic elements must be taken into account where applicable.</a:t>
            </a:r>
          </a:p>
          <a:p>
            <a:pPr marL="0">
              <a:spcBef>
                <a:spcPct val="0"/>
              </a:spcBef>
            </a:pPr>
            <a:r>
              <a:rPr lang="en-IE" sz="1800" b="1" smtClean="0">
                <a:solidFill>
                  <a:srgbClr val="001933"/>
                </a:solidFill>
              </a:rPr>
              <a:t>Transit stops </a:t>
            </a:r>
            <a:r>
              <a:rPr lang="en-IE" sz="1800" smtClean="0">
                <a:solidFill>
                  <a:srgbClr val="001933"/>
                </a:solidFill>
              </a:rPr>
              <a:t>are often located at intersections either as a near-side stop on the approach to the intersection or as a far-side stop on the departure leg of the intersection. Location near intersections is particularly advantageous where transit routes cross, minimizing the walking distance needed for passengers transferring between buses.</a:t>
            </a:r>
          </a:p>
          <a:p>
            <a:pPr marL="0">
              <a:spcBef>
                <a:spcPct val="0"/>
              </a:spcBef>
            </a:pPr>
            <a:r>
              <a:rPr lang="en-IE" sz="1800" smtClean="0">
                <a:solidFill>
                  <a:srgbClr val="001933"/>
                </a:solidFill>
              </a:rPr>
              <a:t>The total amount of time a transit vehicle will block traffic movements can then be estimated using the number of passenger boarding and alighting at a stop.</a:t>
            </a:r>
          </a:p>
          <a:p>
            <a:pPr marL="0">
              <a:spcBef>
                <a:spcPct val="0"/>
              </a:spcBef>
              <a:spcAft>
                <a:spcPts val="500"/>
              </a:spcAft>
            </a:pPr>
            <a:endParaRPr lang="en-IE" sz="1800" smtClean="0">
              <a:solidFill>
                <a:srgbClr val="001933"/>
              </a:solidFill>
            </a:endParaRPr>
          </a:p>
        </p:txBody>
      </p:sp>
      <p:sp>
        <p:nvSpPr>
          <p:cNvPr id="18434" name="Title 1"/>
          <p:cNvSpPr>
            <a:spLocks noGrp="1"/>
          </p:cNvSpPr>
          <p:nvPr>
            <p:ph type="title"/>
          </p:nvPr>
        </p:nvSpPr>
        <p:spPr/>
        <p:txBody>
          <a:bodyPr/>
          <a:lstStyle/>
          <a:p>
            <a:r>
              <a:rPr lang="en-IE" smtClean="0"/>
              <a:t>User Characteristics: Transit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357188" y="1643063"/>
            <a:ext cx="8229600" cy="4679950"/>
          </a:xfrm>
        </p:spPr>
        <p:txBody>
          <a:bodyPr/>
          <a:lstStyle/>
          <a:p>
            <a:pPr marL="0" eaLnBrk="1" hangingPunct="1">
              <a:spcBef>
                <a:spcPct val="0"/>
              </a:spcBef>
            </a:pPr>
            <a:r>
              <a:rPr lang="en-GB" smtClean="0">
                <a:solidFill>
                  <a:srgbClr val="001933"/>
                </a:solidFill>
              </a:rPr>
              <a:t>Safety and efficiency are the two main factors to be considered.</a:t>
            </a:r>
          </a:p>
          <a:p>
            <a:pPr marL="0" eaLnBrk="1" hangingPunct="1">
              <a:spcBef>
                <a:spcPct val="0"/>
              </a:spcBef>
            </a:pPr>
            <a:r>
              <a:rPr lang="en-GB" smtClean="0">
                <a:solidFill>
                  <a:srgbClr val="001933"/>
                </a:solidFill>
              </a:rPr>
              <a:t>The use of same road space for different manoeuvres or same manoeuvres at different speed or different path causes conflicts. The aim of a successful design is to optimally mitigate the number of conflicts.</a:t>
            </a:r>
          </a:p>
          <a:p>
            <a:pPr marL="0" eaLnBrk="1" hangingPunct="1">
              <a:spcBef>
                <a:spcPct val="0"/>
              </a:spcBef>
            </a:pPr>
            <a:r>
              <a:rPr lang="en-GB" smtClean="0">
                <a:solidFill>
                  <a:srgbClr val="001933"/>
                </a:solidFill>
              </a:rPr>
              <a:t>Conflict points: </a:t>
            </a:r>
          </a:p>
        </p:txBody>
      </p:sp>
      <p:sp>
        <p:nvSpPr>
          <p:cNvPr id="19458" name="Rectangle 2"/>
          <p:cNvSpPr>
            <a:spLocks noGrp="1" noChangeArrowheads="1"/>
          </p:cNvSpPr>
          <p:nvPr>
            <p:ph type="title"/>
          </p:nvPr>
        </p:nvSpPr>
        <p:spPr>
          <a:xfrm>
            <a:off x="457200" y="765175"/>
            <a:ext cx="8229600" cy="719138"/>
          </a:xfrm>
        </p:spPr>
        <p:txBody>
          <a:bodyPr>
            <a:normAutofit fontScale="90000"/>
          </a:bodyPr>
          <a:lstStyle/>
          <a:p>
            <a:pPr eaLnBrk="1" hangingPunct="1"/>
            <a:r>
              <a:rPr lang="en-GB" smtClean="0"/>
              <a:t>Principles of intersection design</a:t>
            </a:r>
          </a:p>
        </p:txBody>
      </p:sp>
      <p:sp>
        <p:nvSpPr>
          <p:cNvPr id="19460" name="Text Box 4"/>
          <p:cNvSpPr txBox="1">
            <a:spLocks noChangeArrowheads="1"/>
          </p:cNvSpPr>
          <p:nvPr/>
        </p:nvSpPr>
        <p:spPr bwMode="auto">
          <a:xfrm>
            <a:off x="8778875" y="836613"/>
            <a:ext cx="365125" cy="6021387"/>
          </a:xfrm>
          <a:prstGeom prst="rect">
            <a:avLst/>
          </a:prstGeom>
          <a:solidFill>
            <a:srgbClr val="CC99FF"/>
          </a:solidFill>
          <a:ln w="9525">
            <a:noFill/>
            <a:miter lim="800000"/>
            <a:headEnd/>
            <a:tailEnd/>
          </a:ln>
        </p:spPr>
        <p:txBody>
          <a:bodyPr vert="eaVert" lIns="0" tIns="0" rIns="0" bIns="0">
            <a:spAutoFit/>
          </a:bodyPr>
          <a:lstStyle/>
          <a:p>
            <a:pPr>
              <a:spcBef>
                <a:spcPct val="50000"/>
              </a:spcBef>
            </a:pPr>
            <a:r>
              <a:rPr lang="en-GB" sz="2400" b="0" i="1">
                <a:latin typeface="Verdana" pitchFamily="34" charset="0"/>
              </a:rPr>
              <a:t>Principles  of  Design</a:t>
            </a:r>
          </a:p>
        </p:txBody>
      </p:sp>
      <p:pic>
        <p:nvPicPr>
          <p:cNvPr id="19461" name="Picture 6"/>
          <p:cNvPicPr>
            <a:picLocks noChangeAspect="1" noChangeArrowheads="1"/>
          </p:cNvPicPr>
          <p:nvPr/>
        </p:nvPicPr>
        <p:blipFill>
          <a:blip r:embed="rId2"/>
          <a:srcRect/>
          <a:stretch>
            <a:fillRect/>
          </a:stretch>
        </p:blipFill>
        <p:spPr bwMode="auto">
          <a:xfrm>
            <a:off x="142875" y="3286125"/>
            <a:ext cx="8643938" cy="2268538"/>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17" name="Picture 21"/>
          <p:cNvPicPr>
            <a:picLocks noChangeAspect="1" noChangeArrowheads="1"/>
          </p:cNvPicPr>
          <p:nvPr/>
        </p:nvPicPr>
        <p:blipFill>
          <a:blip r:embed="rId2"/>
          <a:srcRect/>
          <a:stretch>
            <a:fillRect/>
          </a:stretch>
        </p:blipFill>
        <p:spPr bwMode="auto">
          <a:xfrm>
            <a:off x="0" y="1371600"/>
            <a:ext cx="6172200" cy="5289550"/>
          </a:xfrm>
          <a:prstGeom prst="rect">
            <a:avLst/>
          </a:prstGeom>
          <a:noFill/>
          <a:ln w="9525">
            <a:noFill/>
            <a:miter lim="800000"/>
            <a:headEnd/>
            <a:tailEnd/>
          </a:ln>
          <a:effectLst/>
        </p:spPr>
      </p:pic>
      <p:sp>
        <p:nvSpPr>
          <p:cNvPr id="29698" name="Rectangle 2"/>
          <p:cNvSpPr>
            <a:spLocks noGrp="1" noChangeArrowheads="1"/>
          </p:cNvSpPr>
          <p:nvPr>
            <p:ph type="title"/>
          </p:nvPr>
        </p:nvSpPr>
        <p:spPr>
          <a:xfrm>
            <a:off x="1066800" y="228600"/>
            <a:ext cx="7772400" cy="685800"/>
          </a:xfrm>
        </p:spPr>
        <p:txBody>
          <a:bodyPr/>
          <a:lstStyle/>
          <a:p>
            <a:r>
              <a:rPr lang="en-US" sz="3600"/>
              <a:t>Intersection types</a:t>
            </a:r>
          </a:p>
        </p:txBody>
      </p:sp>
      <p:sp>
        <p:nvSpPr>
          <p:cNvPr id="29699" name="Text Box 3"/>
          <p:cNvSpPr txBox="1">
            <a:spLocks noChangeArrowheads="1"/>
          </p:cNvSpPr>
          <p:nvPr/>
        </p:nvSpPr>
        <p:spPr bwMode="auto">
          <a:xfrm>
            <a:off x="1447800" y="1752600"/>
            <a:ext cx="26670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29700" name="Text Box 4"/>
          <p:cNvSpPr txBox="1">
            <a:spLocks noChangeArrowheads="1"/>
          </p:cNvSpPr>
          <p:nvPr/>
        </p:nvSpPr>
        <p:spPr bwMode="auto">
          <a:xfrm>
            <a:off x="6248400" y="1600200"/>
            <a:ext cx="2362200" cy="457200"/>
          </a:xfrm>
          <a:prstGeom prst="rect">
            <a:avLst/>
          </a:prstGeom>
          <a:solidFill>
            <a:srgbClr val="FF9900"/>
          </a:solidFill>
          <a:ln w="9525">
            <a:noFill/>
            <a:miter lim="800000"/>
            <a:headEnd/>
            <a:tailEnd/>
          </a:ln>
          <a:effectLst/>
        </p:spPr>
        <p:txBody>
          <a:bodyPr>
            <a:spAutoFit/>
          </a:bodyPr>
          <a:lstStyle/>
          <a:p>
            <a:pPr>
              <a:spcBef>
                <a:spcPct val="50000"/>
              </a:spcBef>
            </a:pPr>
            <a:r>
              <a:rPr lang="en-US"/>
              <a:t>Grade separated</a:t>
            </a:r>
          </a:p>
        </p:txBody>
      </p:sp>
      <p:sp>
        <p:nvSpPr>
          <p:cNvPr id="29701" name="Text Box 5"/>
          <p:cNvSpPr txBox="1">
            <a:spLocks noChangeArrowheads="1"/>
          </p:cNvSpPr>
          <p:nvPr/>
        </p:nvSpPr>
        <p:spPr bwMode="auto">
          <a:xfrm>
            <a:off x="6248400" y="609600"/>
            <a:ext cx="1371600" cy="457200"/>
          </a:xfrm>
          <a:prstGeom prst="rect">
            <a:avLst/>
          </a:prstGeom>
          <a:solidFill>
            <a:srgbClr val="9933FF"/>
          </a:solidFill>
          <a:ln w="9525">
            <a:noFill/>
            <a:miter lim="800000"/>
            <a:headEnd/>
            <a:tailEnd/>
          </a:ln>
          <a:effectLst/>
        </p:spPr>
        <p:txBody>
          <a:bodyPr>
            <a:spAutoFit/>
          </a:bodyPr>
          <a:lstStyle/>
          <a:p>
            <a:pPr>
              <a:spcBef>
                <a:spcPct val="50000"/>
              </a:spcBef>
            </a:pPr>
            <a:r>
              <a:rPr lang="en-US"/>
              <a:t>At-grade</a:t>
            </a:r>
          </a:p>
        </p:txBody>
      </p:sp>
      <p:sp>
        <p:nvSpPr>
          <p:cNvPr id="29702" name="Text Box 6"/>
          <p:cNvSpPr txBox="1">
            <a:spLocks noChangeArrowheads="1"/>
          </p:cNvSpPr>
          <p:nvPr/>
        </p:nvSpPr>
        <p:spPr bwMode="auto">
          <a:xfrm>
            <a:off x="6781800" y="2819400"/>
            <a:ext cx="2362200" cy="822325"/>
          </a:xfrm>
          <a:prstGeom prst="rect">
            <a:avLst/>
          </a:prstGeom>
          <a:solidFill>
            <a:srgbClr val="FF6600"/>
          </a:solidFill>
          <a:ln w="9525">
            <a:noFill/>
            <a:miter lim="800000"/>
            <a:headEnd/>
            <a:tailEnd/>
          </a:ln>
          <a:effectLst/>
        </p:spPr>
        <p:txBody>
          <a:bodyPr>
            <a:spAutoFit/>
          </a:bodyPr>
          <a:lstStyle/>
          <a:p>
            <a:pPr>
              <a:spcBef>
                <a:spcPct val="50000"/>
              </a:spcBef>
            </a:pPr>
            <a:r>
              <a:rPr lang="en-US"/>
              <a:t>With ramps (Interchanges)</a:t>
            </a:r>
          </a:p>
        </p:txBody>
      </p:sp>
      <p:sp>
        <p:nvSpPr>
          <p:cNvPr id="29703" name="Text Box 7"/>
          <p:cNvSpPr txBox="1">
            <a:spLocks noChangeArrowheads="1"/>
          </p:cNvSpPr>
          <p:nvPr/>
        </p:nvSpPr>
        <p:spPr bwMode="auto">
          <a:xfrm>
            <a:off x="6858000" y="3962400"/>
            <a:ext cx="2286000" cy="2282825"/>
          </a:xfrm>
          <a:prstGeom prst="rect">
            <a:avLst/>
          </a:prstGeom>
          <a:solidFill>
            <a:srgbClr val="009900"/>
          </a:solidFill>
          <a:ln w="9525">
            <a:noFill/>
            <a:miter lim="800000"/>
            <a:headEnd/>
            <a:tailEnd/>
          </a:ln>
          <a:effectLst/>
        </p:spPr>
        <p:txBody>
          <a:bodyPr>
            <a:spAutoFit/>
          </a:bodyPr>
          <a:lstStyle/>
          <a:p>
            <a:pPr>
              <a:spcBef>
                <a:spcPct val="50000"/>
              </a:spcBef>
            </a:pPr>
            <a:r>
              <a:rPr lang="en-US"/>
              <a:t>Without ramps (meaning no connection between the intersection roads!)</a:t>
            </a:r>
          </a:p>
        </p:txBody>
      </p:sp>
      <p:sp>
        <p:nvSpPr>
          <p:cNvPr id="29705" name="Line 9"/>
          <p:cNvSpPr>
            <a:spLocks noChangeShapeType="1"/>
          </p:cNvSpPr>
          <p:nvPr/>
        </p:nvSpPr>
        <p:spPr bwMode="auto">
          <a:xfrm>
            <a:off x="6400800" y="2057400"/>
            <a:ext cx="0" cy="3276600"/>
          </a:xfrm>
          <a:prstGeom prst="line">
            <a:avLst/>
          </a:prstGeom>
          <a:noFill/>
          <a:ln w="38100">
            <a:solidFill>
              <a:srgbClr val="FF9900"/>
            </a:solidFill>
            <a:round/>
            <a:headEnd/>
            <a:tailEnd/>
          </a:ln>
          <a:effectLst/>
        </p:spPr>
        <p:txBody>
          <a:bodyPr wrap="none"/>
          <a:lstStyle/>
          <a:p>
            <a:endParaRPr lang="en-US"/>
          </a:p>
        </p:txBody>
      </p:sp>
      <p:sp>
        <p:nvSpPr>
          <p:cNvPr id="29706" name="Line 10"/>
          <p:cNvSpPr>
            <a:spLocks noChangeShapeType="1"/>
          </p:cNvSpPr>
          <p:nvPr/>
        </p:nvSpPr>
        <p:spPr bwMode="auto">
          <a:xfrm>
            <a:off x="6400800" y="3276600"/>
            <a:ext cx="381000" cy="0"/>
          </a:xfrm>
          <a:prstGeom prst="line">
            <a:avLst/>
          </a:prstGeom>
          <a:noFill/>
          <a:ln w="38100">
            <a:solidFill>
              <a:srgbClr val="FF9900"/>
            </a:solidFill>
            <a:round/>
            <a:headEnd/>
            <a:tailEnd type="triangle" w="med" len="med"/>
          </a:ln>
          <a:effectLst/>
        </p:spPr>
        <p:txBody>
          <a:bodyPr wrap="none"/>
          <a:lstStyle/>
          <a:p>
            <a:endParaRPr lang="en-US"/>
          </a:p>
        </p:txBody>
      </p:sp>
      <p:sp>
        <p:nvSpPr>
          <p:cNvPr id="29708" name="Line 12"/>
          <p:cNvSpPr>
            <a:spLocks noChangeShapeType="1"/>
          </p:cNvSpPr>
          <p:nvPr/>
        </p:nvSpPr>
        <p:spPr bwMode="auto">
          <a:xfrm>
            <a:off x="6400800" y="5334000"/>
            <a:ext cx="457200" cy="0"/>
          </a:xfrm>
          <a:prstGeom prst="line">
            <a:avLst/>
          </a:prstGeom>
          <a:noFill/>
          <a:ln w="38100">
            <a:solidFill>
              <a:srgbClr val="FF9900"/>
            </a:solidFill>
            <a:round/>
            <a:headEnd/>
            <a:tailEnd type="triangle" w="med" len="med"/>
          </a:ln>
          <a:effectLst/>
        </p:spPr>
        <p:txBody>
          <a:bodyPr wrap="none"/>
          <a:lstStyle/>
          <a:p>
            <a:endParaRPr lang="en-US"/>
          </a:p>
        </p:txBody>
      </p:sp>
      <p:sp>
        <p:nvSpPr>
          <p:cNvPr id="29714" name="Oval 18"/>
          <p:cNvSpPr>
            <a:spLocks noChangeArrowheads="1"/>
          </p:cNvSpPr>
          <p:nvPr/>
        </p:nvSpPr>
        <p:spPr bwMode="auto">
          <a:xfrm>
            <a:off x="5105400" y="4724400"/>
            <a:ext cx="1524000" cy="1600200"/>
          </a:xfrm>
          <a:prstGeom prst="ellipse">
            <a:avLst/>
          </a:prstGeom>
          <a:noFill/>
          <a:ln w="76200">
            <a:solidFill>
              <a:srgbClr val="9933FF"/>
            </a:solidFill>
            <a:round/>
            <a:headEnd/>
            <a:tailEnd/>
          </a:ln>
          <a:effectLst/>
        </p:spPr>
        <p:txBody>
          <a:bodyPr wrap="none" anchor="ctr"/>
          <a:lstStyle/>
          <a:p>
            <a:endParaRPr lang="en-US"/>
          </a:p>
        </p:txBody>
      </p:sp>
      <p:sp>
        <p:nvSpPr>
          <p:cNvPr id="29715" name="Oval 19"/>
          <p:cNvSpPr>
            <a:spLocks noChangeArrowheads="1"/>
          </p:cNvSpPr>
          <p:nvPr/>
        </p:nvSpPr>
        <p:spPr bwMode="auto">
          <a:xfrm>
            <a:off x="0" y="3733800"/>
            <a:ext cx="1905000" cy="1981200"/>
          </a:xfrm>
          <a:prstGeom prst="ellipse">
            <a:avLst/>
          </a:prstGeom>
          <a:noFill/>
          <a:ln w="76200">
            <a:solidFill>
              <a:srgbClr val="009900"/>
            </a:solidFill>
            <a:round/>
            <a:headEnd/>
            <a:tailEnd/>
          </a:ln>
          <a:effectLst/>
        </p:spPr>
        <p:txBody>
          <a:bodyPr wrap="none" anchor="ctr"/>
          <a:lstStyle/>
          <a:p>
            <a:endParaRPr lang="en-US"/>
          </a:p>
        </p:txBody>
      </p:sp>
      <p:sp>
        <p:nvSpPr>
          <p:cNvPr id="29716" name="Oval 20"/>
          <p:cNvSpPr>
            <a:spLocks noChangeArrowheads="1"/>
          </p:cNvSpPr>
          <p:nvPr/>
        </p:nvSpPr>
        <p:spPr bwMode="auto">
          <a:xfrm>
            <a:off x="1143000" y="1600200"/>
            <a:ext cx="4343400" cy="4419600"/>
          </a:xfrm>
          <a:prstGeom prst="ellipse">
            <a:avLst/>
          </a:prstGeom>
          <a:noFill/>
          <a:ln w="76200">
            <a:solidFill>
              <a:srgbClr val="FF66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Basic intersections are three-leg (or T), four leg, and multi-leg intersections.</a:t>
            </a:r>
          </a:p>
          <a:p>
            <a:endParaRPr lang="en-US" dirty="0"/>
          </a:p>
        </p:txBody>
      </p:sp>
      <p:sp>
        <p:nvSpPr>
          <p:cNvPr id="3" name="Title 2"/>
          <p:cNvSpPr>
            <a:spLocks noGrp="1"/>
          </p:cNvSpPr>
          <p:nvPr>
            <p:ph type="title"/>
          </p:nvPr>
        </p:nvSpPr>
        <p:spPr/>
        <p:txBody>
          <a:bodyPr/>
          <a:lstStyle/>
          <a:p>
            <a:r>
              <a:rPr lang="en-US" dirty="0" smtClean="0"/>
              <a:t>Intersection Types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3"/>
          <p:cNvSpPr>
            <a:spLocks noGrp="1"/>
          </p:cNvSpPr>
          <p:nvPr>
            <p:ph idx="1"/>
          </p:nvPr>
        </p:nvSpPr>
        <p:spPr>
          <a:xfrm>
            <a:off x="457200" y="1428750"/>
            <a:ext cx="8229600" cy="4808538"/>
          </a:xfrm>
        </p:spPr>
        <p:txBody>
          <a:bodyPr>
            <a:normAutofit fontScale="77500" lnSpcReduction="20000"/>
          </a:bodyPr>
          <a:lstStyle/>
          <a:p>
            <a:pPr marL="0" algn="just">
              <a:spcBef>
                <a:spcPct val="0"/>
              </a:spcBef>
            </a:pPr>
            <a:r>
              <a:rPr lang="en-IE" dirty="0" smtClean="0">
                <a:solidFill>
                  <a:srgbClr val="001933"/>
                </a:solidFill>
              </a:rPr>
              <a:t>Intersections can be categorized into four major types:</a:t>
            </a:r>
          </a:p>
          <a:p>
            <a:pPr marL="0" algn="just">
              <a:spcBef>
                <a:spcPct val="0"/>
              </a:spcBef>
            </a:pPr>
            <a:r>
              <a:rPr lang="en-IE" b="1" dirty="0" smtClean="0">
                <a:solidFill>
                  <a:srgbClr val="001933"/>
                </a:solidFill>
              </a:rPr>
              <a:t>Simple Intersections</a:t>
            </a:r>
            <a:endParaRPr lang="en-IE" dirty="0" smtClean="0">
              <a:solidFill>
                <a:srgbClr val="001933"/>
              </a:solidFill>
            </a:endParaRPr>
          </a:p>
          <a:p>
            <a:pPr marL="0" algn="just">
              <a:spcBef>
                <a:spcPct val="0"/>
              </a:spcBef>
            </a:pPr>
            <a:r>
              <a:rPr lang="en-IE" dirty="0" smtClean="0">
                <a:solidFill>
                  <a:srgbClr val="001933"/>
                </a:solidFill>
              </a:rPr>
              <a:t>Simple intersections maintain the street’s typical cross-section and number of lanes throughout the intersection, on both the major and minor streets. Simple intersections are best-suited to locations where auxiliary (turning) lanes are not needed to achieve the desired level-of-service, or are infeasible due to nearby constraints. Generally, simple intersections provide the minimum crossing distances for pedestrians and are common in low-volume locations.</a:t>
            </a:r>
          </a:p>
          <a:p>
            <a:pPr marL="0" algn="just">
              <a:spcBef>
                <a:spcPct val="0"/>
              </a:spcBef>
            </a:pPr>
            <a:r>
              <a:rPr lang="en-IE" b="1" dirty="0" smtClean="0">
                <a:solidFill>
                  <a:srgbClr val="001933"/>
                </a:solidFill>
              </a:rPr>
              <a:t>Flared Intersections</a:t>
            </a:r>
            <a:endParaRPr lang="en-IE" dirty="0" smtClean="0">
              <a:solidFill>
                <a:srgbClr val="001933"/>
              </a:solidFill>
            </a:endParaRPr>
          </a:p>
          <a:p>
            <a:pPr marL="0" algn="just">
              <a:spcBef>
                <a:spcPct val="0"/>
              </a:spcBef>
            </a:pPr>
            <a:r>
              <a:rPr lang="en-IE" dirty="0" smtClean="0">
                <a:solidFill>
                  <a:srgbClr val="001933"/>
                </a:solidFill>
              </a:rPr>
              <a:t>Flared intersections expand the cross-section of the street (main, cross or both). The flaring is often done to accommodate a right-turn lane, so that turning vehicles are removed from the through-traffic stream to increase capacity at high-volume locations, and safety on higher speed streets. Adding flare to an intersection increases the pedestrian crossing distance and time.</a:t>
            </a:r>
          </a:p>
        </p:txBody>
      </p:sp>
      <p:sp>
        <p:nvSpPr>
          <p:cNvPr id="21506" name="Rectangle 2"/>
          <p:cNvSpPr>
            <a:spLocks noGrp="1" noChangeArrowheads="1"/>
          </p:cNvSpPr>
          <p:nvPr>
            <p:ph type="title"/>
          </p:nvPr>
        </p:nvSpPr>
        <p:spPr>
          <a:xfrm>
            <a:off x="457200" y="765175"/>
            <a:ext cx="8229600" cy="719138"/>
          </a:xfrm>
        </p:spPr>
        <p:txBody>
          <a:bodyPr>
            <a:normAutofit/>
          </a:bodyPr>
          <a:lstStyle/>
          <a:p>
            <a:pPr eaLnBrk="1" hangingPunct="1"/>
            <a:r>
              <a:rPr lang="en-IE" smtClean="0"/>
              <a:t>Junction Types</a:t>
            </a:r>
            <a:endParaRPr lang="en-GB"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3"/>
          <p:cNvSpPr>
            <a:spLocks noGrp="1"/>
          </p:cNvSpPr>
          <p:nvPr>
            <p:ph idx="1"/>
          </p:nvPr>
        </p:nvSpPr>
        <p:spPr>
          <a:xfrm>
            <a:off x="457200" y="1428750"/>
            <a:ext cx="8229600" cy="4808538"/>
          </a:xfrm>
        </p:spPr>
        <p:txBody>
          <a:bodyPr>
            <a:normAutofit fontScale="85000" lnSpcReduction="20000"/>
          </a:bodyPr>
          <a:lstStyle/>
          <a:p>
            <a:pPr marL="0" algn="just">
              <a:spcBef>
                <a:spcPct val="0"/>
              </a:spcBef>
            </a:pPr>
            <a:r>
              <a:rPr lang="en-IE" b="1" dirty="0" smtClean="0">
                <a:solidFill>
                  <a:srgbClr val="001933"/>
                </a:solidFill>
                <a:latin typeface="Times New Roman" pitchFamily="18" charset="0"/>
                <a:cs typeface="Times New Roman" pitchFamily="18" charset="0"/>
              </a:rPr>
              <a:t>Channelized Intersections</a:t>
            </a:r>
            <a:endParaRPr lang="en-IE" dirty="0" smtClean="0">
              <a:solidFill>
                <a:srgbClr val="001933"/>
              </a:solidFill>
              <a:latin typeface="Times New Roman" pitchFamily="18" charset="0"/>
              <a:cs typeface="Times New Roman" pitchFamily="18" charset="0"/>
            </a:endParaRPr>
          </a:p>
          <a:p>
            <a:pPr marL="0" algn="just">
              <a:spcBef>
                <a:spcPct val="0"/>
              </a:spcBef>
            </a:pPr>
            <a:r>
              <a:rPr lang="en-IE" dirty="0" smtClean="0">
                <a:solidFill>
                  <a:srgbClr val="001933"/>
                </a:solidFill>
                <a:latin typeface="Times New Roman" pitchFamily="18" charset="0"/>
                <a:cs typeface="Times New Roman" pitchFamily="18" charset="0"/>
              </a:rPr>
              <a:t>Channelized intersections use pavement markings or raised islands to designate the intended vehicle paths. The most frequent use is for left-turns, particularly when accompanied by an auxiliary left-turn lane. At skewed intersections, channelization islands are often used to delineate left turns. At large intersections, short median islands can be used effectively for pedestrian refuge. The design of channelized intersections needs to ensure that the needs of pedestrians are considered.</a:t>
            </a:r>
          </a:p>
          <a:p>
            <a:pPr marL="0" algn="just">
              <a:spcBef>
                <a:spcPct val="0"/>
              </a:spcBef>
            </a:pPr>
            <a:r>
              <a:rPr lang="en-IE" b="1" dirty="0" smtClean="0">
                <a:solidFill>
                  <a:srgbClr val="001933"/>
                </a:solidFill>
                <a:latin typeface="Times New Roman" pitchFamily="18" charset="0"/>
                <a:cs typeface="Times New Roman" pitchFamily="18" charset="0"/>
              </a:rPr>
              <a:t>Roundabouts</a:t>
            </a:r>
            <a:endParaRPr lang="en-IE" dirty="0" smtClean="0">
              <a:solidFill>
                <a:srgbClr val="001933"/>
              </a:solidFill>
              <a:latin typeface="Times New Roman" pitchFamily="18" charset="0"/>
              <a:cs typeface="Times New Roman" pitchFamily="18" charset="0"/>
            </a:endParaRPr>
          </a:p>
          <a:p>
            <a:pPr marL="0" algn="just">
              <a:spcBef>
                <a:spcPct val="0"/>
              </a:spcBef>
            </a:pPr>
            <a:r>
              <a:rPr lang="en-IE" dirty="0" smtClean="0">
                <a:solidFill>
                  <a:srgbClr val="001933"/>
                </a:solidFill>
                <a:latin typeface="Times New Roman" pitchFamily="18" charset="0"/>
                <a:cs typeface="Times New Roman" pitchFamily="18" charset="0"/>
              </a:rPr>
              <a:t>The roundabout is a channelized intersection with one-way traffic flow circulating around a central island. All traffic—through as well as turning—enters this one-way flow. Although usually circular in shape, the central island of a roundabout can be oval or irregularly shaped. </a:t>
            </a:r>
          </a:p>
        </p:txBody>
      </p:sp>
      <p:sp>
        <p:nvSpPr>
          <p:cNvPr id="22530" name="Rectangle 2"/>
          <p:cNvSpPr>
            <a:spLocks noGrp="1" noChangeArrowheads="1"/>
          </p:cNvSpPr>
          <p:nvPr>
            <p:ph type="title"/>
          </p:nvPr>
        </p:nvSpPr>
        <p:spPr>
          <a:xfrm>
            <a:off x="457200" y="765175"/>
            <a:ext cx="8229600" cy="719138"/>
          </a:xfrm>
        </p:spPr>
        <p:txBody>
          <a:bodyPr>
            <a:normAutofit/>
          </a:bodyPr>
          <a:lstStyle/>
          <a:p>
            <a:pPr eaLnBrk="1" hangingPunct="1"/>
            <a:r>
              <a:rPr lang="en-IE" smtClean="0"/>
              <a:t>Junction Types</a:t>
            </a:r>
            <a:endParaRPr lang="en-GB"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7"/>
          <p:cNvSpPr>
            <a:spLocks noGrp="1" noChangeArrowheads="1"/>
          </p:cNvSpPr>
          <p:nvPr>
            <p:ph idx="1"/>
          </p:nvPr>
        </p:nvSpPr>
        <p:spPr>
          <a:xfrm>
            <a:off x="457200" y="1571625"/>
            <a:ext cx="8229600" cy="4857750"/>
          </a:xfrm>
        </p:spPr>
        <p:txBody>
          <a:bodyPr>
            <a:normAutofit fontScale="70000" lnSpcReduction="20000"/>
          </a:bodyPr>
          <a:lstStyle/>
          <a:p>
            <a:pPr marL="0" algn="just">
              <a:spcBef>
                <a:spcPct val="0"/>
              </a:spcBef>
            </a:pPr>
            <a:r>
              <a:rPr lang="en-IE" dirty="0" smtClean="0">
                <a:solidFill>
                  <a:srgbClr val="001933"/>
                </a:solidFill>
              </a:rPr>
              <a:t>Two or more streets join or cross at-grade. </a:t>
            </a:r>
          </a:p>
          <a:p>
            <a:pPr marL="0" algn="just">
              <a:spcBef>
                <a:spcPct val="0"/>
              </a:spcBef>
            </a:pPr>
            <a:r>
              <a:rPr lang="en-IE" dirty="0" smtClean="0">
                <a:solidFill>
                  <a:srgbClr val="001933"/>
                </a:solidFill>
              </a:rPr>
              <a:t>The intersection includes the areas needed for all modes of travel: pedestrian, bicycle, motor vehicle, and transit. </a:t>
            </a:r>
          </a:p>
          <a:p>
            <a:pPr marL="0" algn="just">
              <a:spcBef>
                <a:spcPct val="0"/>
              </a:spcBef>
            </a:pPr>
            <a:r>
              <a:rPr lang="en-IE" dirty="0" smtClean="0">
                <a:solidFill>
                  <a:srgbClr val="001933"/>
                </a:solidFill>
              </a:rPr>
              <a:t>Intersections are a key feature of street design in four respects:</a:t>
            </a:r>
          </a:p>
          <a:p>
            <a:pPr marL="0" algn="just">
              <a:spcBef>
                <a:spcPct val="0"/>
              </a:spcBef>
              <a:buFontTx/>
              <a:buChar char="•"/>
            </a:pPr>
            <a:r>
              <a:rPr lang="en-IE" b="1" dirty="0" smtClean="0">
                <a:solidFill>
                  <a:srgbClr val="001933"/>
                </a:solidFill>
              </a:rPr>
              <a:t> Focus of activity - </a:t>
            </a:r>
            <a:r>
              <a:rPr lang="en-IE" dirty="0" smtClean="0">
                <a:solidFill>
                  <a:srgbClr val="001933"/>
                </a:solidFill>
              </a:rPr>
              <a:t>The land near intersections often contains a concentration of travel destinations.</a:t>
            </a:r>
          </a:p>
          <a:p>
            <a:pPr marL="0" algn="just">
              <a:spcBef>
                <a:spcPct val="0"/>
              </a:spcBef>
              <a:buFontTx/>
              <a:buChar char="•"/>
            </a:pPr>
            <a:r>
              <a:rPr lang="en-IE" dirty="0" smtClean="0">
                <a:solidFill>
                  <a:srgbClr val="001933"/>
                </a:solidFill>
              </a:rPr>
              <a:t> </a:t>
            </a:r>
            <a:r>
              <a:rPr lang="en-IE" b="1" dirty="0" smtClean="0">
                <a:solidFill>
                  <a:srgbClr val="001933"/>
                </a:solidFill>
              </a:rPr>
              <a:t>Conflicting movements - </a:t>
            </a:r>
            <a:r>
              <a:rPr lang="en-IE" dirty="0" smtClean="0">
                <a:solidFill>
                  <a:srgbClr val="001933"/>
                </a:solidFill>
              </a:rPr>
              <a:t>Pedestrian crossings, vehicle and bicycle turning and crossing movements are typically concentrated at intersections.</a:t>
            </a:r>
          </a:p>
          <a:p>
            <a:pPr marL="0" algn="just">
              <a:spcBef>
                <a:spcPct val="0"/>
              </a:spcBef>
              <a:buFontTx/>
              <a:buChar char="•"/>
            </a:pPr>
            <a:r>
              <a:rPr lang="en-IE" b="1" dirty="0" smtClean="0">
                <a:solidFill>
                  <a:srgbClr val="001933"/>
                </a:solidFill>
              </a:rPr>
              <a:t>Traffic control - </a:t>
            </a:r>
            <a:r>
              <a:rPr lang="en-IE" dirty="0" smtClean="0">
                <a:solidFill>
                  <a:srgbClr val="001933"/>
                </a:solidFill>
              </a:rPr>
              <a:t>At intersections, movement of users is assigned by traffic control devices such as yield signs, stop signs, and traffic signals. For this intersections are often major cause of delay, but helps to organize traffic and reduce the potential for conflicts.</a:t>
            </a:r>
          </a:p>
          <a:p>
            <a:pPr marL="0" algn="just">
              <a:spcBef>
                <a:spcPct val="0"/>
              </a:spcBef>
              <a:buFontTx/>
              <a:buChar char="•"/>
            </a:pPr>
            <a:r>
              <a:rPr lang="en-IE" b="1" dirty="0" smtClean="0">
                <a:solidFill>
                  <a:srgbClr val="001933"/>
                </a:solidFill>
              </a:rPr>
              <a:t> Capacity - </a:t>
            </a:r>
            <a:r>
              <a:rPr lang="en-IE" dirty="0" smtClean="0">
                <a:solidFill>
                  <a:srgbClr val="001933"/>
                </a:solidFill>
              </a:rPr>
              <a:t>In many cases, traffic control at intersections limits the capacity of the intersecting roadways which is defined as the number of vehicles that can be accommodated within a given period of time.</a:t>
            </a: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a:p>
            <a:pPr marL="0" algn="just" eaLnBrk="1" hangingPunct="1">
              <a:spcBef>
                <a:spcPct val="0"/>
              </a:spcBef>
            </a:pPr>
            <a:endParaRPr lang="en-GB" dirty="0" smtClean="0">
              <a:solidFill>
                <a:srgbClr val="001933"/>
              </a:solidFill>
            </a:endParaRPr>
          </a:p>
        </p:txBody>
      </p:sp>
      <p:sp>
        <p:nvSpPr>
          <p:cNvPr id="6146" name="Rectangle 6"/>
          <p:cNvSpPr>
            <a:spLocks noGrp="1" noChangeArrowheads="1"/>
          </p:cNvSpPr>
          <p:nvPr>
            <p:ph type="title"/>
          </p:nvPr>
        </p:nvSpPr>
        <p:spPr/>
        <p:txBody>
          <a:bodyPr/>
          <a:lstStyle/>
          <a:p>
            <a:pPr eaLnBrk="1" hangingPunct="1"/>
            <a:r>
              <a:rPr lang="en-IE" smtClean="0"/>
              <a:t>Intersection </a:t>
            </a:r>
            <a:endParaRPr lang="en-GB"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p:cNvPicPr>
            <a:picLocks noGrp="1" noChangeAspect="1" noChangeArrowheads="1"/>
          </p:cNvPicPr>
          <p:nvPr>
            <p:ph idx="1"/>
          </p:nvPr>
        </p:nvPicPr>
        <p:blipFill>
          <a:blip r:embed="rId2"/>
          <a:srcRect/>
          <a:stretch>
            <a:fillRect/>
          </a:stretch>
        </p:blipFill>
        <p:spPr>
          <a:xfrm>
            <a:off x="71438" y="1857375"/>
            <a:ext cx="8982075" cy="3851275"/>
          </a:xfrm>
          <a:noFill/>
          <a:ln>
            <a:solidFill>
              <a:schemeClr val="tx2"/>
            </a:solidFill>
          </a:ln>
        </p:spPr>
      </p:pic>
      <p:sp>
        <p:nvSpPr>
          <p:cNvPr id="20482" name="Rectangle 2"/>
          <p:cNvSpPr>
            <a:spLocks noGrp="1" noChangeArrowheads="1"/>
          </p:cNvSpPr>
          <p:nvPr>
            <p:ph type="title"/>
          </p:nvPr>
        </p:nvSpPr>
        <p:spPr>
          <a:xfrm>
            <a:off x="457200" y="765175"/>
            <a:ext cx="8229600" cy="719138"/>
          </a:xfrm>
        </p:spPr>
        <p:txBody>
          <a:bodyPr>
            <a:normAutofit/>
          </a:bodyPr>
          <a:lstStyle/>
          <a:p>
            <a:pPr eaLnBrk="1" hangingPunct="1"/>
            <a:r>
              <a:rPr lang="en-IE" smtClean="0"/>
              <a:t>Intersection Types</a:t>
            </a:r>
            <a:endParaRPr lang="en-GB"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066800" y="304800"/>
            <a:ext cx="7772400" cy="1143000"/>
          </a:xfrm>
        </p:spPr>
        <p:txBody>
          <a:bodyPr>
            <a:normAutofit fontScale="90000"/>
          </a:bodyPr>
          <a:lstStyle/>
          <a:p>
            <a:r>
              <a:rPr lang="en-US" sz="3600"/>
              <a:t>At-grade intersection design objectives and considerations</a:t>
            </a:r>
          </a:p>
        </p:txBody>
      </p:sp>
      <p:sp>
        <p:nvSpPr>
          <p:cNvPr id="36867" name="Text Box 3"/>
          <p:cNvSpPr txBox="1">
            <a:spLocks noChangeArrowheads="1"/>
          </p:cNvSpPr>
          <p:nvPr/>
        </p:nvSpPr>
        <p:spPr bwMode="auto">
          <a:xfrm>
            <a:off x="609600" y="1600200"/>
            <a:ext cx="7848600" cy="2686050"/>
          </a:xfrm>
          <a:prstGeom prst="rect">
            <a:avLst/>
          </a:prstGeom>
          <a:noFill/>
          <a:ln w="38100">
            <a:solidFill>
              <a:srgbClr val="FF6600"/>
            </a:solidFill>
            <a:miter lim="800000"/>
            <a:headEnd/>
            <a:tailEnd/>
          </a:ln>
          <a:effectLst/>
        </p:spPr>
        <p:txBody>
          <a:bodyPr>
            <a:spAutoFit/>
          </a:bodyPr>
          <a:lstStyle/>
          <a:p>
            <a:pPr>
              <a:spcBef>
                <a:spcPct val="50000"/>
              </a:spcBef>
            </a:pPr>
            <a:r>
              <a:rPr lang="en-US"/>
              <a:t>Need to meet two conflicting objectives:</a:t>
            </a:r>
          </a:p>
          <a:p>
            <a:pPr>
              <a:spcBef>
                <a:spcPct val="50000"/>
              </a:spcBef>
              <a:buFontTx/>
              <a:buBlip>
                <a:blip r:embed="rId2"/>
              </a:buBlip>
            </a:pPr>
            <a:r>
              <a:rPr lang="en-US"/>
              <a:t> Minimize the severity of potential conflicts among different streams of traffic and between pedestrians and turning vehicles.</a:t>
            </a:r>
          </a:p>
          <a:p>
            <a:pPr>
              <a:spcBef>
                <a:spcPct val="50000"/>
              </a:spcBef>
              <a:buFontTx/>
              <a:buBlip>
                <a:blip r:embed="rId2"/>
              </a:buBlip>
            </a:pPr>
            <a:r>
              <a:rPr lang="en-US"/>
              <a:t> Provide for the smooth flow of traffic across the intersection</a:t>
            </a:r>
          </a:p>
        </p:txBody>
      </p:sp>
      <p:sp>
        <p:nvSpPr>
          <p:cNvPr id="36868" name="Text Box 4"/>
          <p:cNvSpPr txBox="1">
            <a:spLocks noChangeArrowheads="1"/>
          </p:cNvSpPr>
          <p:nvPr/>
        </p:nvSpPr>
        <p:spPr bwMode="auto">
          <a:xfrm>
            <a:off x="1828800" y="4724400"/>
            <a:ext cx="2667000" cy="1552575"/>
          </a:xfrm>
          <a:prstGeom prst="rect">
            <a:avLst/>
          </a:prstGeom>
          <a:solidFill>
            <a:srgbClr val="009900"/>
          </a:solidFill>
          <a:ln w="9525">
            <a:noFill/>
            <a:miter lim="800000"/>
            <a:headEnd/>
            <a:tailEnd/>
          </a:ln>
          <a:effectLst/>
        </p:spPr>
        <p:txBody>
          <a:bodyPr>
            <a:spAutoFit/>
          </a:bodyPr>
          <a:lstStyle/>
          <a:p>
            <a:pPr>
              <a:spcBef>
                <a:spcPct val="50000"/>
              </a:spcBef>
            </a:pPr>
            <a:r>
              <a:rPr lang="en-US"/>
              <a:t>Operating characteristics of both the vehicles and pedestrians</a:t>
            </a:r>
          </a:p>
        </p:txBody>
      </p:sp>
      <p:sp>
        <p:nvSpPr>
          <p:cNvPr id="36869" name="AutoShape 5"/>
          <p:cNvSpPr>
            <a:spLocks noChangeArrowheads="1"/>
          </p:cNvSpPr>
          <p:nvPr/>
        </p:nvSpPr>
        <p:spPr bwMode="auto">
          <a:xfrm flipV="1">
            <a:off x="609600" y="4495800"/>
            <a:ext cx="1143000" cy="1143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36870" name="Text Box 6"/>
          <p:cNvSpPr txBox="1">
            <a:spLocks noChangeArrowheads="1"/>
          </p:cNvSpPr>
          <p:nvPr/>
        </p:nvSpPr>
        <p:spPr bwMode="auto">
          <a:xfrm>
            <a:off x="5638800" y="4648200"/>
            <a:ext cx="3048000" cy="1552575"/>
          </a:xfrm>
          <a:prstGeom prst="rect">
            <a:avLst/>
          </a:prstGeom>
          <a:solidFill>
            <a:srgbClr val="9933FF"/>
          </a:solidFill>
          <a:ln w="9525">
            <a:noFill/>
            <a:miter lim="800000"/>
            <a:headEnd/>
            <a:tailEnd/>
          </a:ln>
          <a:effectLst/>
        </p:spPr>
        <p:txBody>
          <a:bodyPr>
            <a:spAutoFit/>
          </a:bodyPr>
          <a:lstStyle/>
          <a:p>
            <a:pPr>
              <a:spcBef>
                <a:spcPct val="50000"/>
              </a:spcBef>
            </a:pPr>
            <a:r>
              <a:rPr lang="en-US"/>
              <a:t>Adequate pavement width and approach sight distances must be provided.</a:t>
            </a:r>
          </a:p>
        </p:txBody>
      </p:sp>
      <p:sp>
        <p:nvSpPr>
          <p:cNvPr id="36871" name="AutoShape 7"/>
          <p:cNvSpPr>
            <a:spLocks noChangeArrowheads="1"/>
          </p:cNvSpPr>
          <p:nvPr/>
        </p:nvSpPr>
        <p:spPr bwMode="auto">
          <a:xfrm>
            <a:off x="4572000" y="5181600"/>
            <a:ext cx="914400" cy="533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228600"/>
            <a:ext cx="8305800" cy="685800"/>
          </a:xfrm>
        </p:spPr>
        <p:txBody>
          <a:bodyPr>
            <a:normAutofit fontScale="90000"/>
          </a:bodyPr>
          <a:lstStyle/>
          <a:p>
            <a:r>
              <a:rPr lang="en-US" sz="3600"/>
              <a:t>At-grade intersection design considerations</a:t>
            </a:r>
          </a:p>
        </p:txBody>
      </p:sp>
      <p:sp>
        <p:nvSpPr>
          <p:cNvPr id="37891" name="Text Box 3"/>
          <p:cNvSpPr txBox="1">
            <a:spLocks noChangeArrowheads="1"/>
          </p:cNvSpPr>
          <p:nvPr/>
        </p:nvSpPr>
        <p:spPr bwMode="auto">
          <a:xfrm>
            <a:off x="2057400" y="1143000"/>
            <a:ext cx="2590800" cy="822325"/>
          </a:xfrm>
          <a:prstGeom prst="rect">
            <a:avLst/>
          </a:prstGeom>
          <a:noFill/>
          <a:ln w="9525">
            <a:noFill/>
            <a:miter lim="800000"/>
            <a:headEnd/>
            <a:tailEnd/>
          </a:ln>
          <a:effectLst/>
        </p:spPr>
        <p:txBody>
          <a:bodyPr>
            <a:spAutoFit/>
          </a:bodyPr>
          <a:lstStyle/>
          <a:p>
            <a:pPr>
              <a:spcBef>
                <a:spcPct val="50000"/>
              </a:spcBef>
              <a:buFontTx/>
              <a:buBlip>
                <a:blip r:embed="rId2"/>
              </a:buBlip>
            </a:pPr>
            <a:r>
              <a:rPr lang="en-US"/>
              <a:t> Alignment and profile design</a:t>
            </a:r>
          </a:p>
        </p:txBody>
      </p:sp>
      <p:sp>
        <p:nvSpPr>
          <p:cNvPr id="37892" name="Text Box 4"/>
          <p:cNvSpPr txBox="1">
            <a:spLocks noChangeArrowheads="1"/>
          </p:cNvSpPr>
          <p:nvPr/>
        </p:nvSpPr>
        <p:spPr bwMode="auto">
          <a:xfrm>
            <a:off x="4876800" y="3124200"/>
            <a:ext cx="3962400" cy="822325"/>
          </a:xfrm>
          <a:prstGeom prst="rect">
            <a:avLst/>
          </a:prstGeom>
          <a:noFill/>
          <a:ln w="9525">
            <a:noFill/>
            <a:miter lim="800000"/>
            <a:headEnd/>
            <a:tailEnd/>
          </a:ln>
          <a:effectLst/>
        </p:spPr>
        <p:txBody>
          <a:bodyPr>
            <a:spAutoFit/>
          </a:bodyPr>
          <a:lstStyle/>
          <a:p>
            <a:pPr>
              <a:spcBef>
                <a:spcPct val="50000"/>
              </a:spcBef>
              <a:buFontTx/>
              <a:buBlip>
                <a:blip r:embed="rId2"/>
              </a:buBlip>
            </a:pPr>
            <a:r>
              <a:rPr lang="en-US"/>
              <a:t> Suitable channelization system for the traffic pattern</a:t>
            </a:r>
          </a:p>
        </p:txBody>
      </p:sp>
      <p:sp>
        <p:nvSpPr>
          <p:cNvPr id="37893" name="Text Box 5"/>
          <p:cNvSpPr txBox="1">
            <a:spLocks noChangeArrowheads="1"/>
          </p:cNvSpPr>
          <p:nvPr/>
        </p:nvSpPr>
        <p:spPr bwMode="auto">
          <a:xfrm>
            <a:off x="4419600" y="4191000"/>
            <a:ext cx="3810000" cy="822325"/>
          </a:xfrm>
          <a:prstGeom prst="rect">
            <a:avLst/>
          </a:prstGeom>
          <a:noFill/>
          <a:ln w="9525">
            <a:noFill/>
            <a:miter lim="800000"/>
            <a:headEnd/>
            <a:tailEnd/>
          </a:ln>
          <a:effectLst/>
        </p:spPr>
        <p:txBody>
          <a:bodyPr>
            <a:spAutoFit/>
          </a:bodyPr>
          <a:lstStyle/>
          <a:p>
            <a:pPr>
              <a:spcBef>
                <a:spcPct val="50000"/>
              </a:spcBef>
              <a:buFontTx/>
              <a:buBlip>
                <a:blip r:embed="rId2"/>
              </a:buBlip>
            </a:pPr>
            <a:r>
              <a:rPr lang="en-US"/>
              <a:t> Minimum required widths of turning roadways</a:t>
            </a:r>
          </a:p>
        </p:txBody>
      </p:sp>
      <p:sp>
        <p:nvSpPr>
          <p:cNvPr id="37894" name="Text Box 6"/>
          <p:cNvSpPr txBox="1">
            <a:spLocks noChangeArrowheads="1"/>
          </p:cNvSpPr>
          <p:nvPr/>
        </p:nvSpPr>
        <p:spPr bwMode="auto">
          <a:xfrm>
            <a:off x="3581400" y="5486400"/>
            <a:ext cx="4267200" cy="1187450"/>
          </a:xfrm>
          <a:prstGeom prst="rect">
            <a:avLst/>
          </a:prstGeom>
          <a:noFill/>
          <a:ln w="9525">
            <a:noFill/>
            <a:miter lim="800000"/>
            <a:headEnd/>
            <a:tailEnd/>
          </a:ln>
          <a:effectLst/>
        </p:spPr>
        <p:txBody>
          <a:bodyPr>
            <a:spAutoFit/>
          </a:bodyPr>
          <a:lstStyle/>
          <a:p>
            <a:pPr>
              <a:spcBef>
                <a:spcPct val="50000"/>
              </a:spcBef>
              <a:buFontTx/>
              <a:buBlip>
                <a:blip r:embed="rId2"/>
              </a:buBlip>
            </a:pPr>
            <a:r>
              <a:rPr lang="en-US"/>
              <a:t> Adequate sight distance for the type of traffic control used (no control, Yield, Stop, Signal)</a:t>
            </a:r>
          </a:p>
        </p:txBody>
      </p:sp>
      <p:sp>
        <p:nvSpPr>
          <p:cNvPr id="37897" name="Text Box 9"/>
          <p:cNvSpPr txBox="1">
            <a:spLocks noChangeArrowheads="1"/>
          </p:cNvSpPr>
          <p:nvPr/>
        </p:nvSpPr>
        <p:spPr bwMode="auto">
          <a:xfrm>
            <a:off x="3886200" y="2057400"/>
            <a:ext cx="2667000" cy="822325"/>
          </a:xfrm>
          <a:prstGeom prst="rect">
            <a:avLst/>
          </a:prstGeom>
          <a:noFill/>
          <a:ln w="9525">
            <a:noFill/>
            <a:miter lim="800000"/>
            <a:headEnd/>
            <a:tailEnd/>
          </a:ln>
          <a:effectLst/>
        </p:spPr>
        <p:txBody>
          <a:bodyPr>
            <a:spAutoFit/>
          </a:bodyPr>
          <a:lstStyle/>
          <a:p>
            <a:pPr>
              <a:spcBef>
                <a:spcPct val="50000"/>
              </a:spcBef>
              <a:buFontTx/>
              <a:buBlip>
                <a:blip r:embed="rId2"/>
              </a:buBlip>
            </a:pPr>
            <a:r>
              <a:rPr lang="en-US"/>
              <a:t> Angle of intersecting roads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066800" y="228600"/>
            <a:ext cx="7772400" cy="1143000"/>
          </a:xfrm>
        </p:spPr>
        <p:txBody>
          <a:bodyPr>
            <a:normAutofit fontScale="90000"/>
          </a:bodyPr>
          <a:lstStyle/>
          <a:p>
            <a:r>
              <a:rPr lang="en-US" sz="3600"/>
              <a:t>At-grade intersections (pay attention to channelization techniques): T or 3-leg</a:t>
            </a:r>
          </a:p>
        </p:txBody>
      </p:sp>
      <p:pic>
        <p:nvPicPr>
          <p:cNvPr id="33795" name="Picture 3"/>
          <p:cNvPicPr>
            <a:picLocks noChangeAspect="1" noChangeArrowheads="1"/>
          </p:cNvPicPr>
          <p:nvPr/>
        </p:nvPicPr>
        <p:blipFill>
          <a:blip r:embed="rId2" cstate="print"/>
          <a:srcRect/>
          <a:stretch>
            <a:fillRect/>
          </a:stretch>
        </p:blipFill>
        <p:spPr bwMode="auto">
          <a:xfrm>
            <a:off x="609600" y="1447800"/>
            <a:ext cx="3814763" cy="5108575"/>
          </a:xfrm>
          <a:prstGeom prst="rect">
            <a:avLst/>
          </a:prstGeom>
          <a:noFill/>
          <a:ln w="9525">
            <a:noFill/>
            <a:miter lim="800000"/>
            <a:headEnd/>
            <a:tailEnd/>
          </a:ln>
          <a:effectLst/>
        </p:spPr>
      </p:pic>
      <p:pic>
        <p:nvPicPr>
          <p:cNvPr id="33798" name="Picture 6"/>
          <p:cNvPicPr>
            <a:picLocks noChangeAspect="1" noChangeArrowheads="1"/>
          </p:cNvPicPr>
          <p:nvPr/>
        </p:nvPicPr>
        <p:blipFill>
          <a:blip r:embed="rId3"/>
          <a:srcRect/>
          <a:stretch>
            <a:fillRect/>
          </a:stretch>
        </p:blipFill>
        <p:spPr bwMode="auto">
          <a:xfrm>
            <a:off x="4419600" y="1447800"/>
            <a:ext cx="4478338" cy="5105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066800" y="152400"/>
            <a:ext cx="7772400" cy="1143000"/>
          </a:xfrm>
        </p:spPr>
        <p:txBody>
          <a:bodyPr>
            <a:normAutofit fontScale="90000"/>
          </a:bodyPr>
          <a:lstStyle/>
          <a:p>
            <a:r>
              <a:rPr lang="en-US" sz="3600"/>
              <a:t>At-grade intersections (pay attention to channelization techniques): 4-leg</a:t>
            </a:r>
          </a:p>
        </p:txBody>
      </p:sp>
      <p:pic>
        <p:nvPicPr>
          <p:cNvPr id="34819" name="Picture 3"/>
          <p:cNvPicPr>
            <a:picLocks noChangeAspect="1" noChangeArrowheads="1"/>
          </p:cNvPicPr>
          <p:nvPr/>
        </p:nvPicPr>
        <p:blipFill>
          <a:blip r:embed="rId2" cstate="print"/>
          <a:srcRect/>
          <a:stretch>
            <a:fillRect/>
          </a:stretch>
        </p:blipFill>
        <p:spPr bwMode="auto">
          <a:xfrm>
            <a:off x="206375" y="1524000"/>
            <a:ext cx="3402013" cy="5029200"/>
          </a:xfrm>
          <a:prstGeom prst="rect">
            <a:avLst/>
          </a:prstGeom>
          <a:noFill/>
          <a:ln w="9525">
            <a:noFill/>
            <a:miter lim="800000"/>
            <a:headEnd/>
            <a:tailEnd/>
          </a:ln>
          <a:effectLst/>
        </p:spPr>
      </p:pic>
      <p:pic>
        <p:nvPicPr>
          <p:cNvPr id="34820" name="Picture 4"/>
          <p:cNvPicPr>
            <a:picLocks noChangeAspect="1" noChangeArrowheads="1"/>
          </p:cNvPicPr>
          <p:nvPr/>
        </p:nvPicPr>
        <p:blipFill>
          <a:blip r:embed="rId3"/>
          <a:srcRect/>
          <a:stretch>
            <a:fillRect/>
          </a:stretch>
        </p:blipFill>
        <p:spPr bwMode="auto">
          <a:xfrm>
            <a:off x="3581400" y="1524000"/>
            <a:ext cx="5562600" cy="502285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title"/>
          </p:nvPr>
        </p:nvSpPr>
        <p:spPr>
          <a:xfrm>
            <a:off x="990600" y="228600"/>
            <a:ext cx="7772400" cy="762000"/>
          </a:xfrm>
        </p:spPr>
        <p:txBody>
          <a:bodyPr>
            <a:normAutofit fontScale="90000"/>
          </a:bodyPr>
          <a:lstStyle/>
          <a:p>
            <a:r>
              <a:rPr lang="en-US" sz="3200" b="1"/>
              <a:t>At-grade intersections (pay attention to channelization techniques): Multi-leg</a:t>
            </a:r>
          </a:p>
        </p:txBody>
      </p:sp>
      <p:sp>
        <p:nvSpPr>
          <p:cNvPr id="35846" name="Text Box 1030"/>
          <p:cNvSpPr txBox="1">
            <a:spLocks noChangeArrowheads="1"/>
          </p:cNvSpPr>
          <p:nvPr/>
        </p:nvSpPr>
        <p:spPr bwMode="auto">
          <a:xfrm>
            <a:off x="6477000" y="3886200"/>
            <a:ext cx="2514600" cy="1917700"/>
          </a:xfrm>
          <a:prstGeom prst="rect">
            <a:avLst/>
          </a:prstGeom>
          <a:noFill/>
          <a:ln w="9525">
            <a:noFill/>
            <a:miter lim="800000"/>
            <a:headEnd/>
            <a:tailEnd/>
          </a:ln>
          <a:effectLst/>
        </p:spPr>
        <p:txBody>
          <a:bodyPr>
            <a:spAutoFit/>
          </a:bodyPr>
          <a:lstStyle/>
          <a:p>
            <a:pPr>
              <a:spcBef>
                <a:spcPct val="50000"/>
              </a:spcBef>
            </a:pPr>
            <a:r>
              <a:rPr lang="en-US"/>
              <a:t>Mulry Square in Greenwich Village, Manhattan, New York City</a:t>
            </a:r>
          </a:p>
        </p:txBody>
      </p:sp>
      <p:pic>
        <p:nvPicPr>
          <p:cNvPr id="35847" name="Picture 1031"/>
          <p:cNvPicPr>
            <a:picLocks noChangeAspect="1" noChangeArrowheads="1"/>
          </p:cNvPicPr>
          <p:nvPr/>
        </p:nvPicPr>
        <p:blipFill>
          <a:blip r:embed="rId2"/>
          <a:srcRect/>
          <a:stretch>
            <a:fillRect/>
          </a:stretch>
        </p:blipFill>
        <p:spPr bwMode="auto">
          <a:xfrm>
            <a:off x="304800" y="1219200"/>
            <a:ext cx="3314700" cy="2081213"/>
          </a:xfrm>
          <a:prstGeom prst="rect">
            <a:avLst/>
          </a:prstGeom>
          <a:noFill/>
          <a:ln w="12700">
            <a:noFill/>
            <a:miter lim="800000"/>
            <a:headEnd type="none" w="sm" len="sm"/>
            <a:tailEnd type="none" w="sm" len="sm"/>
          </a:ln>
          <a:effectLst/>
        </p:spPr>
      </p:pic>
      <p:pic>
        <p:nvPicPr>
          <p:cNvPr id="35848" name="Picture 1032"/>
          <p:cNvPicPr>
            <a:picLocks noChangeAspect="1" noChangeArrowheads="1"/>
          </p:cNvPicPr>
          <p:nvPr/>
        </p:nvPicPr>
        <p:blipFill>
          <a:blip r:embed="rId3"/>
          <a:srcRect/>
          <a:stretch>
            <a:fillRect/>
          </a:stretch>
        </p:blipFill>
        <p:spPr bwMode="auto">
          <a:xfrm>
            <a:off x="3581400" y="1219200"/>
            <a:ext cx="2819400" cy="2112963"/>
          </a:xfrm>
          <a:prstGeom prst="rect">
            <a:avLst/>
          </a:prstGeom>
          <a:noFill/>
          <a:ln w="12700">
            <a:noFill/>
            <a:miter lim="800000"/>
            <a:headEnd type="none" w="sm" len="sm"/>
            <a:tailEnd type="none" w="sm" len="sm"/>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152400"/>
            <a:ext cx="8229600" cy="685800"/>
          </a:xfrm>
        </p:spPr>
        <p:txBody>
          <a:bodyPr>
            <a:normAutofit fontScale="90000"/>
          </a:bodyPr>
          <a:lstStyle/>
          <a:p>
            <a:r>
              <a:rPr lang="en-US" sz="3600"/>
              <a:t>Examples of grade separated interchanges</a:t>
            </a:r>
          </a:p>
        </p:txBody>
      </p:sp>
      <p:pic>
        <p:nvPicPr>
          <p:cNvPr id="30725" name="Picture 5"/>
          <p:cNvPicPr>
            <a:picLocks noChangeAspect="1" noChangeArrowheads="1"/>
          </p:cNvPicPr>
          <p:nvPr/>
        </p:nvPicPr>
        <p:blipFill>
          <a:blip r:embed="rId2"/>
          <a:srcRect/>
          <a:stretch>
            <a:fillRect/>
          </a:stretch>
        </p:blipFill>
        <p:spPr bwMode="auto">
          <a:xfrm>
            <a:off x="2743200" y="914400"/>
            <a:ext cx="4876800" cy="1787525"/>
          </a:xfrm>
          <a:prstGeom prst="rect">
            <a:avLst/>
          </a:prstGeom>
          <a:noFill/>
          <a:ln w="9525">
            <a:noFill/>
            <a:miter lim="800000"/>
            <a:headEnd/>
            <a:tailEnd/>
          </a:ln>
          <a:effectLst/>
        </p:spPr>
      </p:pic>
      <p:pic>
        <p:nvPicPr>
          <p:cNvPr id="30726" name="Picture 6"/>
          <p:cNvPicPr>
            <a:picLocks noChangeAspect="1" noChangeArrowheads="1"/>
          </p:cNvPicPr>
          <p:nvPr/>
        </p:nvPicPr>
        <p:blipFill>
          <a:blip r:embed="rId3"/>
          <a:srcRect/>
          <a:stretch>
            <a:fillRect/>
          </a:stretch>
        </p:blipFill>
        <p:spPr bwMode="auto">
          <a:xfrm>
            <a:off x="0" y="914400"/>
            <a:ext cx="2695575" cy="5029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IE" smtClean="0"/>
              <a:t>Intersection: </a:t>
            </a:r>
            <a:r>
              <a:rPr lang="en-IE" sz="3200" smtClean="0"/>
              <a:t>Definition &amp; Key Elements</a:t>
            </a:r>
            <a:endParaRPr lang="en-IE" smtClean="0"/>
          </a:p>
        </p:txBody>
      </p:sp>
      <p:pic>
        <p:nvPicPr>
          <p:cNvPr id="7171" name="Picture 5"/>
          <p:cNvPicPr>
            <a:picLocks noChangeAspect="1" noChangeArrowheads="1"/>
          </p:cNvPicPr>
          <p:nvPr/>
        </p:nvPicPr>
        <p:blipFill>
          <a:blip r:embed="rId2"/>
          <a:srcRect/>
          <a:stretch>
            <a:fillRect/>
          </a:stretch>
        </p:blipFill>
        <p:spPr bwMode="auto">
          <a:xfrm>
            <a:off x="838200" y="1522412"/>
            <a:ext cx="7273925" cy="5106988"/>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1500188"/>
            <a:ext cx="8435975" cy="4929187"/>
          </a:xfrm>
        </p:spPr>
        <p:txBody>
          <a:bodyPr>
            <a:normAutofit fontScale="77500" lnSpcReduction="20000"/>
          </a:bodyPr>
          <a:lstStyle/>
          <a:p>
            <a:pPr marL="0" algn="just" eaLnBrk="1" hangingPunct="1">
              <a:spcAft>
                <a:spcPts val="500"/>
              </a:spcAft>
              <a:buFont typeface="Arial" pitchFamily="34" charset="0"/>
              <a:buChar char="•"/>
              <a:defRPr/>
            </a:pPr>
            <a:r>
              <a:rPr lang="en-IE" dirty="0" smtClean="0">
                <a:latin typeface="Times New Roman" pitchFamily="18" charset="0"/>
                <a:cs typeface="Times New Roman" pitchFamily="18" charset="0"/>
              </a:rPr>
              <a:t>The </a:t>
            </a:r>
            <a:r>
              <a:rPr lang="en-IE" i="1" dirty="0" smtClean="0">
                <a:latin typeface="Times New Roman" pitchFamily="18" charset="0"/>
                <a:cs typeface="Times New Roman" pitchFamily="18" charset="0"/>
              </a:rPr>
              <a:t>major street </a:t>
            </a:r>
            <a:r>
              <a:rPr lang="en-IE" dirty="0" smtClean="0">
                <a:latin typeface="Times New Roman" pitchFamily="18" charset="0"/>
                <a:cs typeface="Times New Roman" pitchFamily="18" charset="0"/>
              </a:rPr>
              <a:t>is typically the intersecting street with greater traffic volume, larger cross-section, and higher functional class. The</a:t>
            </a:r>
            <a:r>
              <a:rPr lang="en-IE" i="1" dirty="0" smtClean="0">
                <a:latin typeface="Times New Roman" pitchFamily="18" charset="0"/>
                <a:cs typeface="Times New Roman" pitchFamily="18" charset="0"/>
              </a:rPr>
              <a:t> minor street </a:t>
            </a:r>
            <a:r>
              <a:rPr lang="en-IE" dirty="0" smtClean="0">
                <a:latin typeface="Times New Roman" pitchFamily="18" charset="0"/>
                <a:cs typeface="Times New Roman" pitchFamily="18" charset="0"/>
              </a:rPr>
              <a:t>is the intersecting street likely to have less traffic volume, smaller cross-section and lower functional classification than the major street.</a:t>
            </a:r>
          </a:p>
          <a:p>
            <a:pPr marL="0" algn="just" eaLnBrk="1" hangingPunct="1">
              <a:spcAft>
                <a:spcPts val="500"/>
              </a:spcAft>
              <a:buFont typeface="Arial" pitchFamily="34" charset="0"/>
              <a:buChar char="•"/>
              <a:defRPr/>
            </a:pPr>
            <a:r>
              <a:rPr lang="en-GB" i="1" dirty="0" smtClean="0">
                <a:latin typeface="Times New Roman" pitchFamily="18" charset="0"/>
                <a:cs typeface="Times New Roman" pitchFamily="18" charset="0"/>
              </a:rPr>
              <a:t>Intersection legs </a:t>
            </a:r>
            <a:r>
              <a:rPr lang="en-GB" dirty="0" smtClean="0">
                <a:latin typeface="Times New Roman" pitchFamily="18" charset="0"/>
                <a:cs typeface="Times New Roman" pitchFamily="18" charset="0"/>
              </a:rPr>
              <a:t>are those segments of roadway adjacent to the intersection. </a:t>
            </a:r>
            <a:r>
              <a:rPr lang="en-IE" dirty="0" smtClean="0">
                <a:latin typeface="Times New Roman" pitchFamily="18" charset="0"/>
                <a:cs typeface="Times New Roman" pitchFamily="18" charset="0"/>
              </a:rPr>
              <a:t>The leg used by traffic approaching the intersection is the approach leg, and that used by traffic leaving is the departure leg.</a:t>
            </a:r>
            <a:endParaRPr lang="en-GB" dirty="0" smtClean="0">
              <a:latin typeface="Times New Roman" pitchFamily="18" charset="0"/>
              <a:cs typeface="Times New Roman" pitchFamily="18" charset="0"/>
            </a:endParaRPr>
          </a:p>
          <a:p>
            <a:pPr marL="0" algn="just" eaLnBrk="1" hangingPunct="1">
              <a:spcAft>
                <a:spcPts val="500"/>
              </a:spcAft>
              <a:buFont typeface="Arial" pitchFamily="34" charset="0"/>
              <a:buChar char="•"/>
              <a:defRPr/>
            </a:pPr>
            <a:r>
              <a:rPr lang="en-IE" i="1" dirty="0" smtClean="0">
                <a:latin typeface="Times New Roman" pitchFamily="18" charset="0"/>
                <a:cs typeface="Times New Roman" pitchFamily="18" charset="0"/>
              </a:rPr>
              <a:t>Sidewalks, crosswalks and pedestrian curb cut ramps </a:t>
            </a:r>
            <a:r>
              <a:rPr lang="en-IE" dirty="0" smtClean="0">
                <a:latin typeface="Times New Roman" pitchFamily="18" charset="0"/>
                <a:cs typeface="Times New Roman" pitchFamily="18" charset="0"/>
              </a:rPr>
              <a:t>are considered to be within the intersection. The</a:t>
            </a:r>
            <a:r>
              <a:rPr lang="en-IE" i="1" dirty="0" smtClean="0">
                <a:latin typeface="Times New Roman" pitchFamily="18" charset="0"/>
                <a:cs typeface="Times New Roman" pitchFamily="18" charset="0"/>
              </a:rPr>
              <a:t> </a:t>
            </a:r>
            <a:r>
              <a:rPr lang="en-GB" i="1" dirty="0" smtClean="0">
                <a:latin typeface="Times New Roman" pitchFamily="18" charset="0"/>
                <a:cs typeface="Times New Roman" pitchFamily="18" charset="0"/>
              </a:rPr>
              <a:t>pavement corner </a:t>
            </a:r>
            <a:r>
              <a:rPr lang="en-GB" dirty="0" smtClean="0">
                <a:latin typeface="Times New Roman" pitchFamily="18" charset="0"/>
                <a:cs typeface="Times New Roman" pitchFamily="18" charset="0"/>
              </a:rPr>
              <a:t>is the curve connecting the edges of pavement of the intersecting streets</a:t>
            </a:r>
            <a:r>
              <a:rPr lang="en-IE" i="1" dirty="0" smtClean="0">
                <a:latin typeface="Times New Roman" pitchFamily="18" charset="0"/>
                <a:cs typeface="Times New Roman" pitchFamily="18" charset="0"/>
              </a:rPr>
              <a:t>.</a:t>
            </a:r>
            <a:endParaRPr lang="en-GB" dirty="0" smtClean="0">
              <a:latin typeface="Times New Roman" pitchFamily="18" charset="0"/>
              <a:cs typeface="Times New Roman" pitchFamily="18" charset="0"/>
            </a:endParaRPr>
          </a:p>
          <a:p>
            <a:pPr marL="0" algn="just" eaLnBrk="1" hangingPunct="1">
              <a:spcAft>
                <a:spcPts val="500"/>
              </a:spcAft>
              <a:buFont typeface="Arial" pitchFamily="34" charset="0"/>
              <a:buChar char="•"/>
              <a:defRPr/>
            </a:pPr>
            <a:r>
              <a:rPr lang="en-IE" dirty="0" smtClean="0">
                <a:latin typeface="Times New Roman" pitchFamily="18" charset="0"/>
                <a:cs typeface="Times New Roman" pitchFamily="18" charset="0"/>
              </a:rPr>
              <a:t>The </a:t>
            </a:r>
            <a:r>
              <a:rPr lang="en-IE" i="1" dirty="0" smtClean="0">
                <a:latin typeface="Times New Roman" pitchFamily="18" charset="0"/>
                <a:cs typeface="Times New Roman" pitchFamily="18" charset="0"/>
              </a:rPr>
              <a:t>angle of intersection </a:t>
            </a:r>
            <a:r>
              <a:rPr lang="en-IE" dirty="0" smtClean="0">
                <a:latin typeface="Times New Roman" pitchFamily="18" charset="0"/>
                <a:cs typeface="Times New Roman" pitchFamily="18" charset="0"/>
              </a:rPr>
              <a:t>is formed by the intersecting streets’ centrelines. If the angle departs significantly from right angles, the intersection is called </a:t>
            </a:r>
            <a:r>
              <a:rPr lang="en-IE" i="1" dirty="0" smtClean="0">
                <a:latin typeface="Times New Roman" pitchFamily="18" charset="0"/>
                <a:cs typeface="Times New Roman" pitchFamily="18" charset="0"/>
              </a:rPr>
              <a:t>skewed intersection</a:t>
            </a:r>
          </a:p>
          <a:p>
            <a:pPr marL="0" algn="just">
              <a:buFont typeface="Arial" pitchFamily="34" charset="0"/>
              <a:buChar char="•"/>
              <a:defRPr/>
            </a:pPr>
            <a:r>
              <a:rPr lang="en-IE" i="1" dirty="0" smtClean="0">
                <a:latin typeface="Times New Roman" pitchFamily="18" charset="0"/>
                <a:cs typeface="Times New Roman" pitchFamily="18" charset="0"/>
              </a:rPr>
              <a:t>Auxiliary lanes </a:t>
            </a:r>
            <a:r>
              <a:rPr lang="en-IE" dirty="0" smtClean="0">
                <a:latin typeface="Times New Roman" pitchFamily="18" charset="0"/>
                <a:cs typeface="Times New Roman" pitchFamily="18" charset="0"/>
              </a:rPr>
              <a:t>are lanes added at the intersection, usually to accommodate turning motor vehicles. They may also be used to add through lanes through an intersection.</a:t>
            </a:r>
          </a:p>
          <a:p>
            <a:pPr marL="0" algn="just" eaLnBrk="1" hangingPunct="1">
              <a:spcAft>
                <a:spcPts val="500"/>
              </a:spcAft>
              <a:defRPr/>
            </a:pPr>
            <a:endParaRPr lang="en-GB" dirty="0" smtClean="0">
              <a:latin typeface="Times New Roman" pitchFamily="18" charset="0"/>
              <a:cs typeface="Times New Roman" pitchFamily="18" charset="0"/>
            </a:endParaRPr>
          </a:p>
          <a:p>
            <a:pPr algn="just" eaLnBrk="1" hangingPunct="1">
              <a:spcAft>
                <a:spcPts val="500"/>
              </a:spcAft>
              <a:defRPr/>
            </a:pPr>
            <a:endParaRPr lang="en-GB" dirty="0" smtClean="0">
              <a:latin typeface="Times New Roman" pitchFamily="18" charset="0"/>
              <a:cs typeface="Times New Roman" pitchFamily="18" charset="0"/>
            </a:endParaRPr>
          </a:p>
          <a:p>
            <a:pPr algn="just" eaLnBrk="1" hangingPunct="1">
              <a:spcAft>
                <a:spcPts val="500"/>
              </a:spcAft>
              <a:defRPr/>
            </a:pPr>
            <a:endParaRPr lang="en-GB" dirty="0" smtClean="0">
              <a:latin typeface="Times New Roman" pitchFamily="18" charset="0"/>
              <a:cs typeface="Times New Roman" pitchFamily="18" charset="0"/>
            </a:endParaRPr>
          </a:p>
          <a:p>
            <a:pPr algn="just" eaLnBrk="1" hangingPunct="1">
              <a:spcAft>
                <a:spcPts val="500"/>
              </a:spcAft>
              <a:defRPr/>
            </a:pPr>
            <a:endParaRPr lang="en-GB" dirty="0" smtClean="0">
              <a:latin typeface="Times New Roman" pitchFamily="18" charset="0"/>
              <a:cs typeface="Times New Roman" pitchFamily="18" charset="0"/>
            </a:endParaRPr>
          </a:p>
        </p:txBody>
      </p:sp>
      <p:sp>
        <p:nvSpPr>
          <p:cNvPr id="8194" name="Rectangle 2"/>
          <p:cNvSpPr>
            <a:spLocks noGrp="1" noChangeArrowheads="1"/>
          </p:cNvSpPr>
          <p:nvPr>
            <p:ph type="title"/>
          </p:nvPr>
        </p:nvSpPr>
        <p:spPr>
          <a:xfrm>
            <a:off x="457200" y="765175"/>
            <a:ext cx="8229600" cy="719138"/>
          </a:xfrm>
        </p:spPr>
        <p:txBody>
          <a:bodyPr>
            <a:normAutofit/>
          </a:bodyPr>
          <a:lstStyle/>
          <a:p>
            <a:pPr eaLnBrk="1" hangingPunct="1"/>
            <a:r>
              <a:rPr lang="en-IE" smtClean="0"/>
              <a:t>Key Elements (1)</a:t>
            </a:r>
            <a:endParaRPr lang="en-GB"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179388" y="1811338"/>
            <a:ext cx="8686800" cy="4210050"/>
          </a:xfrm>
        </p:spPr>
        <p:txBody>
          <a:bodyPr>
            <a:normAutofit fontScale="70000" lnSpcReduction="20000"/>
          </a:bodyPr>
          <a:lstStyle/>
          <a:p>
            <a:pPr marL="0" algn="just">
              <a:spcAft>
                <a:spcPts val="500"/>
              </a:spcAft>
              <a:buFont typeface="Arial" pitchFamily="34" charset="0"/>
              <a:buChar char="•"/>
              <a:defRPr/>
            </a:pPr>
            <a:r>
              <a:rPr lang="en-IE" sz="3000" i="1" dirty="0" smtClean="0">
                <a:latin typeface="Times New Roman" pitchFamily="18" charset="0"/>
                <a:cs typeface="Times New Roman" pitchFamily="18" charset="0"/>
              </a:rPr>
              <a:t>Channelizing and divisional islands </a:t>
            </a:r>
            <a:r>
              <a:rPr lang="en-IE" sz="3000" dirty="0" smtClean="0">
                <a:latin typeface="Times New Roman" pitchFamily="18" charset="0"/>
                <a:cs typeface="Times New Roman" pitchFamily="18" charset="0"/>
              </a:rPr>
              <a:t>may be added to an intersection to help delineate the area in which vehicles can operate, and to separate conflicting movements. Islands can also provide for pedestrian refuge.</a:t>
            </a:r>
          </a:p>
          <a:p>
            <a:pPr marL="0" algn="just">
              <a:spcAft>
                <a:spcPts val="500"/>
              </a:spcAft>
              <a:buFont typeface="Arial" pitchFamily="34" charset="0"/>
              <a:buChar char="•"/>
              <a:defRPr/>
            </a:pPr>
            <a:r>
              <a:rPr lang="en-IE" sz="3000" i="1" dirty="0" smtClean="0">
                <a:latin typeface="Times New Roman" pitchFamily="18" charset="0"/>
                <a:cs typeface="Times New Roman" pitchFamily="18" charset="0"/>
              </a:rPr>
              <a:t>A turning roadway </a:t>
            </a:r>
            <a:r>
              <a:rPr lang="en-IE" sz="3000" dirty="0" smtClean="0">
                <a:latin typeface="Times New Roman" pitchFamily="18" charset="0"/>
                <a:cs typeface="Times New Roman" pitchFamily="18" charset="0"/>
              </a:rPr>
              <a:t>is a short segment of roadway for a right turn, delineated by channelizing islands. Turning roadways are used where right-turn volumes are very high, or where skewed intersections would otherwise create a very large pavement area.</a:t>
            </a:r>
          </a:p>
          <a:p>
            <a:pPr marL="0" algn="just">
              <a:spcAft>
                <a:spcPts val="500"/>
              </a:spcAft>
              <a:buFont typeface="Arial" pitchFamily="34" charset="0"/>
              <a:buChar char="•"/>
              <a:defRPr/>
            </a:pPr>
            <a:r>
              <a:rPr lang="en-IE" sz="3000" dirty="0" smtClean="0">
                <a:latin typeface="Times New Roman" pitchFamily="18" charset="0"/>
                <a:cs typeface="Times New Roman" pitchFamily="18" charset="0"/>
              </a:rPr>
              <a:t>Traffic control devices assign right of way, to both motorized and non-motorized traffic and include traffic signals, pavement markings, STOP signs, YIELD signs, pedestrian signal heads and other devices</a:t>
            </a:r>
            <a:endParaRPr lang="en-GB" sz="3000" dirty="0" smtClean="0">
              <a:latin typeface="Times New Roman" pitchFamily="18" charset="0"/>
              <a:cs typeface="Times New Roman" pitchFamily="18" charset="0"/>
            </a:endParaRPr>
          </a:p>
          <a:p>
            <a:pPr marL="0" algn="just">
              <a:spcAft>
                <a:spcPts val="500"/>
              </a:spcAft>
              <a:buFont typeface="Arial" pitchFamily="34" charset="0"/>
              <a:buChar char="•"/>
              <a:defRPr/>
            </a:pPr>
            <a:endParaRPr lang="en-GB" sz="3000" dirty="0" smtClean="0">
              <a:latin typeface="Times New Roman" pitchFamily="18" charset="0"/>
              <a:cs typeface="Times New Roman" pitchFamily="18" charset="0"/>
            </a:endParaRPr>
          </a:p>
          <a:p>
            <a:pPr eaLnBrk="1" hangingPunct="1">
              <a:spcAft>
                <a:spcPct val="50000"/>
              </a:spcAft>
              <a:defRPr/>
            </a:pPr>
            <a:endParaRPr lang="en-GB" dirty="0" smtClean="0"/>
          </a:p>
          <a:p>
            <a:pPr eaLnBrk="1" hangingPunct="1">
              <a:spcAft>
                <a:spcPct val="50000"/>
              </a:spcAft>
              <a:defRPr/>
            </a:pPr>
            <a:r>
              <a:rPr lang="en-GB" dirty="0" smtClean="0"/>
              <a:t> </a:t>
            </a:r>
          </a:p>
          <a:p>
            <a:pPr eaLnBrk="1" hangingPunct="1">
              <a:spcAft>
                <a:spcPct val="50000"/>
              </a:spcAft>
              <a:defRPr/>
            </a:pPr>
            <a:endParaRPr lang="en-GB" dirty="0" smtClean="0"/>
          </a:p>
        </p:txBody>
      </p:sp>
      <p:sp>
        <p:nvSpPr>
          <p:cNvPr id="9218" name="Rectangle 2"/>
          <p:cNvSpPr>
            <a:spLocks noGrp="1" noChangeArrowheads="1"/>
          </p:cNvSpPr>
          <p:nvPr>
            <p:ph type="title"/>
          </p:nvPr>
        </p:nvSpPr>
        <p:spPr>
          <a:xfrm>
            <a:off x="457200" y="692150"/>
            <a:ext cx="8229600" cy="719138"/>
          </a:xfrm>
        </p:spPr>
        <p:txBody>
          <a:bodyPr>
            <a:normAutofit/>
          </a:bodyPr>
          <a:lstStyle/>
          <a:p>
            <a:pPr eaLnBrk="1" hangingPunct="1"/>
            <a:r>
              <a:rPr lang="en-IE" smtClean="0"/>
              <a:t>Key Elements (2)</a:t>
            </a:r>
            <a:endParaRPr lang="en-GB"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1700213"/>
            <a:ext cx="8229600" cy="4210050"/>
          </a:xfrm>
        </p:spPr>
        <p:txBody>
          <a:bodyPr>
            <a:normAutofit fontScale="70000" lnSpcReduction="20000"/>
          </a:bodyPr>
          <a:lstStyle/>
          <a:p>
            <a:pPr indent="-457200" eaLnBrk="1" hangingPunct="1">
              <a:lnSpc>
                <a:spcPct val="150000"/>
              </a:lnSpc>
              <a:buFont typeface="Arial" pitchFamily="34" charset="0"/>
              <a:buChar char="•"/>
              <a:defRPr/>
            </a:pPr>
            <a:r>
              <a:rPr lang="en-GB" b="1" dirty="0" smtClean="0"/>
              <a:t>Pedestrians</a:t>
            </a:r>
            <a:endParaRPr lang="en-GB" dirty="0" smtClean="0"/>
          </a:p>
          <a:p>
            <a:pPr indent="-457200" eaLnBrk="1" hangingPunct="1">
              <a:lnSpc>
                <a:spcPct val="150000"/>
              </a:lnSpc>
              <a:buFont typeface="Arial" pitchFamily="34" charset="0"/>
              <a:buChar char="•"/>
              <a:defRPr/>
            </a:pPr>
            <a:r>
              <a:rPr lang="en-GB" b="1" dirty="0" smtClean="0"/>
              <a:t>Bicycles</a:t>
            </a:r>
            <a:endParaRPr lang="en-GB" dirty="0" smtClean="0"/>
          </a:p>
          <a:p>
            <a:pPr indent="-457200" eaLnBrk="1" hangingPunct="1">
              <a:lnSpc>
                <a:spcPct val="150000"/>
              </a:lnSpc>
              <a:buFont typeface="Arial" pitchFamily="34" charset="0"/>
              <a:buChar char="•"/>
              <a:defRPr/>
            </a:pPr>
            <a:r>
              <a:rPr lang="en-GB" b="1" dirty="0" smtClean="0"/>
              <a:t>Motor vehicles </a:t>
            </a:r>
            <a:endParaRPr lang="en-GB" dirty="0" smtClean="0"/>
          </a:p>
          <a:p>
            <a:pPr indent="-457200" eaLnBrk="1" hangingPunct="1">
              <a:lnSpc>
                <a:spcPct val="150000"/>
              </a:lnSpc>
              <a:buFont typeface="Arial" pitchFamily="34" charset="0"/>
              <a:buChar char="•"/>
              <a:defRPr/>
            </a:pPr>
            <a:r>
              <a:rPr lang="en-GB" b="1" dirty="0" smtClean="0"/>
              <a:t>Transit (Public Transport)</a:t>
            </a:r>
          </a:p>
          <a:p>
            <a:pPr eaLnBrk="1" hangingPunct="1">
              <a:defRPr/>
            </a:pPr>
            <a:endParaRPr lang="en-GB" dirty="0" smtClean="0"/>
          </a:p>
          <a:p>
            <a:pPr algn="just">
              <a:defRPr/>
            </a:pPr>
            <a:r>
              <a:rPr lang="en-IE" dirty="0" smtClean="0"/>
              <a:t>Owners and users of adjacent land often have a direct interest in intersection design, particularly where the intersection is surrounded by retail, commercial, historic or institutional land uses. Primary concerns include maintenance of vehicular access to private property, turning restrictions, consumption of private property for right-of-way, and provision of safe, convenient pedestrian access.</a:t>
            </a:r>
            <a:endParaRPr lang="en-GB" dirty="0" smtClean="0"/>
          </a:p>
          <a:p>
            <a:pPr eaLnBrk="1" hangingPunct="1">
              <a:lnSpc>
                <a:spcPct val="150000"/>
              </a:lnSpc>
              <a:defRPr/>
            </a:pPr>
            <a:endParaRPr lang="en-GB" dirty="0" smtClean="0"/>
          </a:p>
        </p:txBody>
      </p:sp>
      <p:sp>
        <p:nvSpPr>
          <p:cNvPr id="10242" name="Rectangle 2"/>
          <p:cNvSpPr>
            <a:spLocks noGrp="1" noChangeArrowheads="1"/>
          </p:cNvSpPr>
          <p:nvPr>
            <p:ph type="title"/>
          </p:nvPr>
        </p:nvSpPr>
        <p:spPr/>
        <p:txBody>
          <a:bodyPr/>
          <a:lstStyle/>
          <a:p>
            <a:pPr eaLnBrk="1" hangingPunct="1"/>
            <a:r>
              <a:rPr lang="en-IE" smtClean="0"/>
              <a:t>Junction Users</a:t>
            </a:r>
            <a:endParaRPr lang="en-GB"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normAutofit fontScale="85000" lnSpcReduction="20000"/>
          </a:bodyPr>
          <a:lstStyle/>
          <a:p>
            <a:pPr algn="just">
              <a:spcBef>
                <a:spcPts val="1000"/>
              </a:spcBef>
            </a:pPr>
            <a:r>
              <a:rPr lang="en-IE" dirty="0" smtClean="0">
                <a:solidFill>
                  <a:srgbClr val="001933"/>
                </a:solidFill>
              </a:rPr>
              <a:t>Key elements affecting intersection performance for pedestrians are: </a:t>
            </a:r>
          </a:p>
          <a:p>
            <a:pPr algn="just">
              <a:spcBef>
                <a:spcPts val="1000"/>
              </a:spcBef>
            </a:pPr>
            <a:r>
              <a:rPr lang="en-IE" dirty="0" smtClean="0">
                <a:solidFill>
                  <a:srgbClr val="001933"/>
                </a:solidFill>
              </a:rPr>
              <a:t>(1) Amount of right-of-way provided for the pedestrian including both sidewalk and crosswalk width, accuracy of slopes and cross slopes on curb cut ramps and walkways, audible and/or tactile cues for people with limited sight, and absence of obstacles in accessible path</a:t>
            </a:r>
          </a:p>
          <a:p>
            <a:pPr algn="just">
              <a:spcBef>
                <a:spcPts val="1000"/>
              </a:spcBef>
            </a:pPr>
            <a:r>
              <a:rPr lang="en-IE" dirty="0" smtClean="0">
                <a:solidFill>
                  <a:srgbClr val="001933"/>
                </a:solidFill>
              </a:rPr>
              <a:t>(2) Crossing distance and resulting duration of exposure to conflicts with motor vehicle and bicycle traffic</a:t>
            </a:r>
          </a:p>
          <a:p>
            <a:pPr algn="just">
              <a:spcBef>
                <a:spcPts val="1000"/>
              </a:spcBef>
            </a:pPr>
            <a:r>
              <a:rPr lang="en-IE" dirty="0" smtClean="0">
                <a:solidFill>
                  <a:srgbClr val="001933"/>
                </a:solidFill>
              </a:rPr>
              <a:t>(3) Volume of conflicting traffic</a:t>
            </a:r>
          </a:p>
          <a:p>
            <a:pPr algn="just">
              <a:spcBef>
                <a:spcPts val="1000"/>
              </a:spcBef>
            </a:pPr>
            <a:r>
              <a:rPr lang="en-IE" dirty="0" smtClean="0">
                <a:solidFill>
                  <a:srgbClr val="001933"/>
                </a:solidFill>
              </a:rPr>
              <a:t>(4) Speed and visibility of approaching traffic</a:t>
            </a:r>
            <a:endParaRPr lang="en-GB" dirty="0" smtClean="0">
              <a:solidFill>
                <a:srgbClr val="001933"/>
              </a:solidFill>
            </a:endParaRPr>
          </a:p>
        </p:txBody>
      </p:sp>
      <p:sp>
        <p:nvSpPr>
          <p:cNvPr id="11266" name="Rectangle 2"/>
          <p:cNvSpPr>
            <a:spLocks noGrp="1" noChangeArrowheads="1"/>
          </p:cNvSpPr>
          <p:nvPr>
            <p:ph type="title"/>
          </p:nvPr>
        </p:nvSpPr>
        <p:spPr/>
        <p:txBody>
          <a:bodyPr/>
          <a:lstStyle/>
          <a:p>
            <a:pPr eaLnBrk="1" hangingPunct="1"/>
            <a:r>
              <a:rPr lang="en-IE" dirty="0" smtClean="0"/>
              <a:t>Pedestrian</a:t>
            </a:r>
            <a:endParaRPr lang="en-GB" dirty="0" smtClean="0"/>
          </a:p>
        </p:txBody>
      </p:sp>
      <p:sp>
        <p:nvSpPr>
          <p:cNvPr id="11268" name="Text Box 4"/>
          <p:cNvSpPr txBox="1">
            <a:spLocks noChangeArrowheads="1"/>
          </p:cNvSpPr>
          <p:nvPr/>
        </p:nvSpPr>
        <p:spPr bwMode="auto">
          <a:xfrm>
            <a:off x="8778875" y="836613"/>
            <a:ext cx="365125" cy="6021387"/>
          </a:xfrm>
          <a:prstGeom prst="rect">
            <a:avLst/>
          </a:prstGeom>
          <a:solidFill>
            <a:srgbClr val="CC99FF"/>
          </a:solidFill>
          <a:ln w="9525">
            <a:noFill/>
            <a:miter lim="800000"/>
            <a:headEnd/>
            <a:tailEnd/>
          </a:ln>
        </p:spPr>
        <p:txBody>
          <a:bodyPr vert="eaVert" lIns="0" tIns="0" rIns="0" bIns="0">
            <a:spAutoFit/>
          </a:bodyPr>
          <a:lstStyle/>
          <a:p>
            <a:pPr>
              <a:spcBef>
                <a:spcPct val="50000"/>
              </a:spcBef>
            </a:pPr>
            <a:r>
              <a:rPr lang="en-GB" sz="2400" b="0" i="1">
                <a:latin typeface="Verdana" pitchFamily="34" charset="0"/>
              </a:rPr>
              <a:t>  Characteristics of Junction Users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IE" dirty="0" smtClean="0"/>
              <a:t>Motor Vehicles</a:t>
            </a:r>
            <a:endParaRPr lang="en-GB" dirty="0" smtClean="0"/>
          </a:p>
        </p:txBody>
      </p:sp>
      <p:sp>
        <p:nvSpPr>
          <p:cNvPr id="12291" name="Text Box 4"/>
          <p:cNvSpPr txBox="1">
            <a:spLocks noChangeArrowheads="1"/>
          </p:cNvSpPr>
          <p:nvPr/>
        </p:nvSpPr>
        <p:spPr bwMode="auto">
          <a:xfrm>
            <a:off x="8778875" y="836613"/>
            <a:ext cx="365125" cy="6021387"/>
          </a:xfrm>
          <a:prstGeom prst="rect">
            <a:avLst/>
          </a:prstGeom>
          <a:solidFill>
            <a:srgbClr val="CC99FF"/>
          </a:solidFill>
          <a:ln w="9525">
            <a:noFill/>
            <a:miter lim="800000"/>
            <a:headEnd/>
            <a:tailEnd/>
          </a:ln>
        </p:spPr>
        <p:txBody>
          <a:bodyPr vert="eaVert" lIns="0" tIns="0" rIns="0" bIns="0">
            <a:spAutoFit/>
          </a:bodyPr>
          <a:lstStyle/>
          <a:p>
            <a:pPr>
              <a:spcBef>
                <a:spcPct val="50000"/>
              </a:spcBef>
            </a:pPr>
            <a:r>
              <a:rPr lang="en-GB" sz="2400" b="0" i="1">
                <a:latin typeface="Verdana" pitchFamily="34" charset="0"/>
              </a:rPr>
              <a:t>  Characteristics of Junction Users</a:t>
            </a:r>
          </a:p>
        </p:txBody>
      </p:sp>
      <p:sp>
        <p:nvSpPr>
          <p:cNvPr id="6" name="Rectangle 3"/>
          <p:cNvSpPr txBox="1">
            <a:spLocks noChangeArrowheads="1"/>
          </p:cNvSpPr>
          <p:nvPr/>
        </p:nvSpPr>
        <p:spPr bwMode="auto">
          <a:xfrm>
            <a:off x="457200" y="2027238"/>
            <a:ext cx="8229600" cy="4210050"/>
          </a:xfrm>
          <a:prstGeom prst="rect">
            <a:avLst/>
          </a:prstGeom>
          <a:noFill/>
          <a:ln w="9525">
            <a:noFill/>
            <a:miter lim="800000"/>
            <a:headEnd/>
            <a:tailEnd/>
          </a:ln>
        </p:spPr>
        <p:txBody>
          <a:bodyPr/>
          <a:lstStyle/>
          <a:p>
            <a:pPr marL="342900" eaLnBrk="0" hangingPunct="0">
              <a:spcBef>
                <a:spcPts val="1000"/>
              </a:spcBef>
              <a:defRPr/>
            </a:pPr>
            <a:r>
              <a:rPr lang="en-IE" sz="2000" b="0" dirty="0">
                <a:latin typeface="Calibri" pitchFamily="34" charset="0"/>
              </a:rPr>
              <a:t>Key elements affecting intersection performance for motor vehicles are: </a:t>
            </a:r>
          </a:p>
          <a:p>
            <a:pPr marL="800100" indent="-457200" eaLnBrk="0" hangingPunct="0">
              <a:spcBef>
                <a:spcPts val="1000"/>
              </a:spcBef>
              <a:buFontTx/>
              <a:buAutoNum type="arabicParenBoth"/>
              <a:defRPr/>
            </a:pPr>
            <a:r>
              <a:rPr lang="en-IE" sz="2000" b="0" dirty="0">
                <a:latin typeface="Calibri" pitchFamily="34" charset="0"/>
              </a:rPr>
              <a:t>Type of traffic control</a:t>
            </a:r>
          </a:p>
          <a:p>
            <a:pPr marL="800100" indent="-457200" eaLnBrk="0" hangingPunct="0">
              <a:spcBef>
                <a:spcPts val="1000"/>
              </a:spcBef>
              <a:buFontTx/>
              <a:buAutoNum type="arabicParenBoth"/>
              <a:defRPr/>
            </a:pPr>
            <a:r>
              <a:rPr lang="en-IE" sz="2000" b="0" dirty="0">
                <a:latin typeface="Calibri" pitchFamily="34" charset="0"/>
              </a:rPr>
              <a:t>Vehicular capacity of the intersection, determined primarily from the number of lanes and traffic control </a:t>
            </a:r>
          </a:p>
          <a:p>
            <a:pPr marL="800100" indent="-457200" eaLnBrk="0" hangingPunct="0">
              <a:spcBef>
                <a:spcPts val="1000"/>
              </a:spcBef>
              <a:buFontTx/>
              <a:buAutoNum type="arabicParenBoth"/>
              <a:defRPr/>
            </a:pPr>
            <a:r>
              <a:rPr lang="en-IE" sz="2000" b="0" dirty="0">
                <a:latin typeface="Calibri" pitchFamily="34" charset="0"/>
              </a:rPr>
              <a:t>Ability to make turning movements</a:t>
            </a:r>
          </a:p>
          <a:p>
            <a:pPr marL="800100" indent="-457200" eaLnBrk="0" hangingPunct="0">
              <a:spcBef>
                <a:spcPts val="1000"/>
              </a:spcBef>
              <a:buFontTx/>
              <a:buAutoNum type="arabicParenBoth"/>
              <a:defRPr/>
            </a:pPr>
            <a:r>
              <a:rPr lang="en-IE" sz="2000" b="0" dirty="0">
                <a:latin typeface="Calibri" pitchFamily="34" charset="0"/>
              </a:rPr>
              <a:t>Visibility of approaching and crossing pedestrians and bicycles</a:t>
            </a:r>
          </a:p>
          <a:p>
            <a:pPr marL="800100" indent="-457200" eaLnBrk="0" hangingPunct="0">
              <a:spcBef>
                <a:spcPts val="1000"/>
              </a:spcBef>
              <a:buFontTx/>
              <a:buAutoNum type="arabicParenBoth"/>
              <a:defRPr/>
            </a:pPr>
            <a:r>
              <a:rPr lang="en-IE" sz="2000" b="0" dirty="0">
                <a:latin typeface="Calibri" pitchFamily="34" charset="0"/>
              </a:rPr>
              <a:t>Speed and visibility of approaching and crossing motor vehicles</a:t>
            </a:r>
          </a:p>
          <a:p>
            <a:pPr marL="342900" eaLnBrk="0" hangingPunct="0">
              <a:spcBef>
                <a:spcPts val="1000"/>
              </a:spcBef>
              <a:defRPr/>
            </a:pPr>
            <a:endParaRPr lang="en-GB" sz="2000" b="0" kern="0" dirty="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normAutofit fontScale="92500" lnSpcReduction="10000"/>
          </a:bodyPr>
          <a:lstStyle/>
          <a:p>
            <a:pPr marL="533400" indent="-533400" eaLnBrk="1" hangingPunct="1">
              <a:spcBef>
                <a:spcPct val="0"/>
              </a:spcBef>
            </a:pPr>
            <a:r>
              <a:rPr lang="en-IE" smtClean="0">
                <a:solidFill>
                  <a:srgbClr val="001933"/>
                </a:solidFill>
              </a:rPr>
              <a:t>Key elements affecting intersection performance for bicycles are: </a:t>
            </a:r>
          </a:p>
          <a:p>
            <a:pPr marL="533400" indent="-533400" eaLnBrk="1" hangingPunct="1">
              <a:spcBef>
                <a:spcPct val="0"/>
              </a:spcBef>
            </a:pPr>
            <a:endParaRPr lang="en-GB" smtClean="0">
              <a:solidFill>
                <a:srgbClr val="001933"/>
              </a:solidFill>
            </a:endParaRPr>
          </a:p>
          <a:p>
            <a:pPr marL="533400" indent="-533400" eaLnBrk="1" hangingPunct="1">
              <a:spcBef>
                <a:spcPts val="1000"/>
              </a:spcBef>
            </a:pPr>
            <a:r>
              <a:rPr lang="en-GB" smtClean="0">
                <a:solidFill>
                  <a:srgbClr val="001933"/>
                </a:solidFill>
              </a:rPr>
              <a:t>(1) The degree to which pavement is shared or used exclusively by bicycles</a:t>
            </a:r>
          </a:p>
          <a:p>
            <a:pPr marL="533400" indent="-533400" eaLnBrk="1" hangingPunct="1">
              <a:spcBef>
                <a:spcPts val="1000"/>
              </a:spcBef>
            </a:pPr>
            <a:r>
              <a:rPr lang="en-GB" smtClean="0">
                <a:solidFill>
                  <a:srgbClr val="001933"/>
                </a:solidFill>
              </a:rPr>
              <a:t>(2) The relationship between turning and through movements for motor vehicles and bicycles </a:t>
            </a:r>
          </a:p>
          <a:p>
            <a:pPr marL="533400" indent="-533400" eaLnBrk="1" hangingPunct="1">
              <a:spcBef>
                <a:spcPts val="1000"/>
              </a:spcBef>
            </a:pPr>
            <a:r>
              <a:rPr lang="en-GB" smtClean="0">
                <a:solidFill>
                  <a:srgbClr val="001933"/>
                </a:solidFill>
              </a:rPr>
              <a:t>(3) Traffic control for bicycles </a:t>
            </a:r>
          </a:p>
          <a:p>
            <a:pPr marL="533400" indent="-533400" eaLnBrk="1" hangingPunct="1">
              <a:spcBef>
                <a:spcPts val="1000"/>
              </a:spcBef>
            </a:pPr>
            <a:r>
              <a:rPr lang="en-GB" smtClean="0">
                <a:solidFill>
                  <a:srgbClr val="001933"/>
                </a:solidFill>
              </a:rPr>
              <a:t>(4) The differential in speed between motor vehicle and bicycle traffic </a:t>
            </a:r>
          </a:p>
          <a:p>
            <a:pPr marL="533400" indent="-533400" eaLnBrk="1" hangingPunct="1">
              <a:spcBef>
                <a:spcPct val="0"/>
              </a:spcBef>
            </a:pPr>
            <a:endParaRPr lang="en-GB" smtClean="0">
              <a:solidFill>
                <a:srgbClr val="001933"/>
              </a:solidFill>
            </a:endParaRPr>
          </a:p>
          <a:p>
            <a:pPr marL="533400" indent="-533400" eaLnBrk="1" hangingPunct="1">
              <a:spcBef>
                <a:spcPct val="0"/>
              </a:spcBef>
            </a:pPr>
            <a:endParaRPr lang="en-GB" smtClean="0">
              <a:solidFill>
                <a:srgbClr val="001933"/>
              </a:solidFill>
            </a:endParaRPr>
          </a:p>
        </p:txBody>
      </p:sp>
      <p:sp>
        <p:nvSpPr>
          <p:cNvPr id="13314" name="Rectangle 2"/>
          <p:cNvSpPr>
            <a:spLocks noGrp="1" noChangeArrowheads="1"/>
          </p:cNvSpPr>
          <p:nvPr>
            <p:ph type="title"/>
          </p:nvPr>
        </p:nvSpPr>
        <p:spPr/>
        <p:txBody>
          <a:bodyPr/>
          <a:lstStyle/>
          <a:p>
            <a:pPr eaLnBrk="1" hangingPunct="1"/>
            <a:r>
              <a:rPr lang="en-IE" smtClean="0"/>
              <a:t>Bicycles</a:t>
            </a:r>
            <a:endParaRPr lang="en-GB" smtClean="0"/>
          </a:p>
        </p:txBody>
      </p:sp>
      <p:sp>
        <p:nvSpPr>
          <p:cNvPr id="13316" name="Text Box 4"/>
          <p:cNvSpPr txBox="1">
            <a:spLocks noChangeArrowheads="1"/>
          </p:cNvSpPr>
          <p:nvPr/>
        </p:nvSpPr>
        <p:spPr bwMode="auto">
          <a:xfrm>
            <a:off x="8778875" y="836613"/>
            <a:ext cx="365125" cy="6021387"/>
          </a:xfrm>
          <a:prstGeom prst="rect">
            <a:avLst/>
          </a:prstGeom>
          <a:solidFill>
            <a:srgbClr val="CC99FF"/>
          </a:solidFill>
          <a:ln w="9525">
            <a:noFill/>
            <a:miter lim="800000"/>
            <a:headEnd/>
            <a:tailEnd/>
          </a:ln>
        </p:spPr>
        <p:txBody>
          <a:bodyPr vert="eaVert" lIns="0" tIns="0" rIns="0" bIns="0">
            <a:spAutoFit/>
          </a:bodyPr>
          <a:lstStyle/>
          <a:p>
            <a:pPr>
              <a:spcBef>
                <a:spcPct val="50000"/>
              </a:spcBef>
            </a:pPr>
            <a:r>
              <a:rPr lang="en-GB" sz="2400" b="0" i="1">
                <a:latin typeface="Verdana" pitchFamily="34" charset="0"/>
              </a:rPr>
              <a:t>  Characteristics of Junction Users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677</TotalTime>
  <Words>2130</Words>
  <Application>Microsoft Office PowerPoint</Application>
  <PresentationFormat>On-screen Show (4:3)</PresentationFormat>
  <Paragraphs>142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Concourse</vt:lpstr>
      <vt:lpstr> Road Intersections</vt:lpstr>
      <vt:lpstr>Intersection </vt:lpstr>
      <vt:lpstr>Intersection: Definition &amp; Key Elements</vt:lpstr>
      <vt:lpstr>Key Elements (1)</vt:lpstr>
      <vt:lpstr>Key Elements (2)</vt:lpstr>
      <vt:lpstr>Junction Users</vt:lpstr>
      <vt:lpstr>Pedestrian</vt:lpstr>
      <vt:lpstr>Motor Vehicles</vt:lpstr>
      <vt:lpstr>Bicycles</vt:lpstr>
      <vt:lpstr>Transit</vt:lpstr>
      <vt:lpstr>User Characteristics: Pedestrian</vt:lpstr>
      <vt:lpstr>User Characteristics: Motor Vehicles</vt:lpstr>
      <vt:lpstr>User Characteristics: Bicycles</vt:lpstr>
      <vt:lpstr>User Characteristics: Transit</vt:lpstr>
      <vt:lpstr>Principles of intersection design</vt:lpstr>
      <vt:lpstr>Intersection types</vt:lpstr>
      <vt:lpstr>Intersection Types</vt:lpstr>
      <vt:lpstr>Junction Types</vt:lpstr>
      <vt:lpstr>Junction Types</vt:lpstr>
      <vt:lpstr>Intersection Types</vt:lpstr>
      <vt:lpstr>At-grade intersection design objectives and considerations</vt:lpstr>
      <vt:lpstr>At-grade intersection design considerations</vt:lpstr>
      <vt:lpstr>At-grade intersections (pay attention to channelization techniques): T or 3-leg</vt:lpstr>
      <vt:lpstr>At-grade intersections (pay attention to channelization techniques): 4-leg</vt:lpstr>
      <vt:lpstr>At-grade intersections (pay attention to channelization techniques): Multi-leg</vt:lpstr>
      <vt:lpstr>Examples of grade separated interchanges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nabeeha mehmood</dc:creator>
  <cp:lastModifiedBy>nabeeha mehmood</cp:lastModifiedBy>
  <cp:revision>11</cp:revision>
  <dcterms:created xsi:type="dcterms:W3CDTF">2015-05-18T06:24:20Z</dcterms:created>
  <dcterms:modified xsi:type="dcterms:W3CDTF">2020-04-18T08:54:27Z</dcterms:modified>
</cp:coreProperties>
</file>